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535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582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150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473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156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003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4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112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840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101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86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2CBE4-861D-4198-A53F-0843DD7B2175}" type="datetimeFigureOut">
              <a:rPr lang="en-NZ" smtClean="0"/>
              <a:t>10/06/2013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6DC0-FFCF-4F36-97F3-5B42BCB4AE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999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Wasps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 background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5464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Capital Punishment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Athens had various forms of capital punishment</a:t>
            </a:r>
          </a:p>
          <a:p>
            <a:pPr lvl="1"/>
            <a:r>
              <a:rPr lang="en-NZ" dirty="0" smtClean="0"/>
              <a:t>The common form was the block, in which you are left to die in public</a:t>
            </a:r>
          </a:p>
          <a:p>
            <a:pPr lvl="1"/>
            <a:r>
              <a:rPr lang="en-NZ" dirty="0" smtClean="0"/>
              <a:t>Poisoning was considered a privilege</a:t>
            </a:r>
          </a:p>
          <a:p>
            <a:pPr lvl="1"/>
            <a:r>
              <a:rPr lang="en-NZ" dirty="0" smtClean="0"/>
              <a:t>Some defendants opted for voluntary exile as a way around death.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3999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en-NZ" i="1" dirty="0" smtClean="0"/>
              <a:t>Wasps</a:t>
            </a:r>
            <a:r>
              <a:rPr lang="en-NZ" dirty="0" smtClean="0"/>
              <a:t> was produced in 422BC and shown at the winter </a:t>
            </a:r>
            <a:r>
              <a:rPr lang="en-NZ" dirty="0" err="1" smtClean="0"/>
              <a:t>Lenaia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Most audience members would have been from Athens</a:t>
            </a:r>
          </a:p>
          <a:p>
            <a:r>
              <a:rPr lang="en-NZ" dirty="0" smtClean="0"/>
              <a:t>Because of a lull in the war, Aristophanes was able to comment on the political and social ills in the city.</a:t>
            </a:r>
          </a:p>
          <a:p>
            <a:r>
              <a:rPr lang="en-NZ" dirty="0" smtClean="0"/>
              <a:t>The focus of </a:t>
            </a:r>
            <a:r>
              <a:rPr lang="en-NZ" i="1" dirty="0" smtClean="0"/>
              <a:t>Wasps</a:t>
            </a:r>
            <a:r>
              <a:rPr lang="en-NZ" dirty="0" smtClean="0"/>
              <a:t> was the Athenian law courts</a:t>
            </a:r>
          </a:p>
          <a:p>
            <a:pPr lvl="1"/>
            <a:r>
              <a:rPr lang="en-NZ" dirty="0" smtClean="0"/>
              <a:t>He does not attack the system itself</a:t>
            </a:r>
          </a:p>
          <a:p>
            <a:pPr lvl="1"/>
            <a:r>
              <a:rPr lang="en-NZ" dirty="0" smtClean="0"/>
              <a:t>He does attack the people who </a:t>
            </a:r>
            <a:r>
              <a:rPr lang="en-NZ" dirty="0" smtClean="0"/>
              <a:t>use </a:t>
            </a:r>
            <a:r>
              <a:rPr lang="en-NZ" dirty="0" smtClean="0"/>
              <a:t>and </a:t>
            </a:r>
            <a:r>
              <a:rPr lang="en-NZ" dirty="0" smtClean="0"/>
              <a:t>abuse </a:t>
            </a:r>
            <a:r>
              <a:rPr lang="en-NZ" dirty="0" smtClean="0"/>
              <a:t>them for their own benefits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705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NZ" dirty="0" smtClean="0"/>
              <a:t>Aristophanes believes that the paid jurors used their power irresponsibly and were open to manipulation by politicians like Cleon</a:t>
            </a:r>
          </a:p>
          <a:p>
            <a:pPr lvl="1"/>
            <a:r>
              <a:rPr lang="en-NZ" dirty="0" smtClean="0"/>
              <a:t>Most jurors were old men or retired veterans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902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Law Courts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Citizens had ultimate legal power</a:t>
            </a:r>
          </a:p>
          <a:p>
            <a:pPr lvl="1"/>
            <a:r>
              <a:rPr lang="en-NZ" dirty="0" smtClean="0"/>
              <a:t>Any one suspected of a crime would find themselves before a jury of their peers.</a:t>
            </a:r>
          </a:p>
          <a:p>
            <a:r>
              <a:rPr lang="en-NZ" dirty="0" smtClean="0"/>
              <a:t>Jurors were fond of hearing a case</a:t>
            </a:r>
          </a:p>
          <a:p>
            <a:pPr lvl="1"/>
            <a:r>
              <a:rPr lang="en-NZ" dirty="0" smtClean="0"/>
              <a:t>However, did not undertake it lightly as if they lost, they would not get paid</a:t>
            </a:r>
          </a:p>
          <a:p>
            <a:r>
              <a:rPr lang="en-NZ" dirty="0" smtClean="0"/>
              <a:t>The police (slaves) did not catch criminals</a:t>
            </a:r>
          </a:p>
          <a:p>
            <a:pPr lvl="1"/>
            <a:r>
              <a:rPr lang="en-NZ" dirty="0" smtClean="0"/>
              <a:t>Victims were expected to force that person before the </a:t>
            </a:r>
            <a:r>
              <a:rPr lang="en-NZ" dirty="0" smtClean="0"/>
              <a:t>court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33763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A jury was occupied by men only and citizens of Athens</a:t>
            </a:r>
          </a:p>
          <a:p>
            <a:pPr lvl="1"/>
            <a:r>
              <a:rPr lang="en-NZ" dirty="0" smtClean="0"/>
              <a:t>As many as 1500 could sit</a:t>
            </a:r>
          </a:p>
          <a:p>
            <a:pPr lvl="1"/>
            <a:r>
              <a:rPr lang="en-NZ" dirty="0" smtClean="0"/>
              <a:t>500 was the </a:t>
            </a:r>
            <a:r>
              <a:rPr lang="en-NZ" dirty="0" smtClean="0"/>
              <a:t>typical</a:t>
            </a:r>
            <a:r>
              <a:rPr lang="en-NZ" dirty="0" smtClean="0"/>
              <a:t> number</a:t>
            </a:r>
            <a:endParaRPr lang="en-NZ" dirty="0" smtClean="0"/>
          </a:p>
          <a:p>
            <a:pPr lvl="1"/>
            <a:r>
              <a:rPr lang="en-NZ" dirty="0" smtClean="0"/>
              <a:t>Number of men was </a:t>
            </a:r>
            <a:r>
              <a:rPr lang="en-NZ" dirty="0" smtClean="0"/>
              <a:t>too </a:t>
            </a:r>
            <a:r>
              <a:rPr lang="en-NZ" dirty="0" smtClean="0"/>
              <a:t>cut down on bribery</a:t>
            </a:r>
          </a:p>
          <a:p>
            <a:pPr lvl="1"/>
            <a:r>
              <a:rPr lang="en-NZ" dirty="0" smtClean="0"/>
              <a:t>There was no judge and one juror acted as a chairmen.</a:t>
            </a:r>
          </a:p>
          <a:p>
            <a:pPr lvl="1"/>
            <a:r>
              <a:rPr lang="en-NZ" dirty="0" smtClean="0"/>
              <a:t>There was no barristers or lawyers</a:t>
            </a:r>
          </a:p>
          <a:p>
            <a:pPr lvl="1"/>
            <a:r>
              <a:rPr lang="en-NZ" dirty="0" smtClean="0"/>
              <a:t>No advice was given on how to vote or pass a sentence.</a:t>
            </a:r>
          </a:p>
          <a:p>
            <a:pPr lvl="1"/>
            <a:r>
              <a:rPr lang="en-NZ" dirty="0" smtClean="0"/>
              <a:t>Defendants had to speak for themselves, unless they could afford someone to write it for them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481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Jury Pay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Jurors got paid for attending jury duty</a:t>
            </a:r>
          </a:p>
          <a:p>
            <a:pPr lvl="1"/>
            <a:r>
              <a:rPr lang="en-NZ" dirty="0" smtClean="0"/>
              <a:t>3 obols a day – not enough to live off</a:t>
            </a:r>
          </a:p>
          <a:p>
            <a:r>
              <a:rPr lang="en-NZ" dirty="0" smtClean="0"/>
              <a:t>Payment was not </a:t>
            </a:r>
            <a:r>
              <a:rPr lang="en-NZ" dirty="0" smtClean="0"/>
              <a:t>liked </a:t>
            </a:r>
            <a:r>
              <a:rPr lang="en-NZ" dirty="0" smtClean="0"/>
              <a:t>by many participants</a:t>
            </a:r>
          </a:p>
          <a:p>
            <a:pPr lvl="1"/>
            <a:r>
              <a:rPr lang="en-NZ" dirty="0" smtClean="0"/>
              <a:t>Attracted the poor and needy who needed money but hated been on the jury </a:t>
            </a:r>
          </a:p>
          <a:p>
            <a:pPr lvl="1"/>
            <a:r>
              <a:rPr lang="en-NZ" dirty="0" smtClean="0"/>
              <a:t>They tended to vote harshly and see the courts as a form of entertainment</a:t>
            </a:r>
          </a:p>
        </p:txBody>
      </p:sp>
    </p:spTree>
    <p:extLst>
      <p:ext uri="{BB962C8B-B14F-4D97-AF65-F5344CB8AC3E}">
        <p14:creationId xmlns:p14="http://schemas.microsoft.com/office/powerpoint/2010/main" val="346252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Corrupt System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Defendants would appeal to the juror’s sympathies</a:t>
            </a:r>
          </a:p>
          <a:p>
            <a:pPr lvl="1"/>
            <a:r>
              <a:rPr lang="en-NZ" dirty="0" smtClean="0"/>
              <a:t>They would bring in children to cry for them</a:t>
            </a:r>
          </a:p>
          <a:p>
            <a:pPr lvl="1"/>
            <a:r>
              <a:rPr lang="en-NZ" dirty="0" smtClean="0"/>
              <a:t>Offer them something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54831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Law Court Procedure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Court was expected to last for one day</a:t>
            </a:r>
          </a:p>
          <a:p>
            <a:pPr lvl="1"/>
            <a:r>
              <a:rPr lang="en-NZ" dirty="0" smtClean="0"/>
              <a:t>Prosecution would speak first, followed by the defendant</a:t>
            </a:r>
          </a:p>
          <a:p>
            <a:pPr lvl="1"/>
            <a:r>
              <a:rPr lang="en-NZ" dirty="0" smtClean="0"/>
              <a:t>Speech lengths were limited and timed</a:t>
            </a:r>
          </a:p>
          <a:p>
            <a:pPr lvl="1"/>
            <a:r>
              <a:rPr lang="en-NZ" dirty="0" smtClean="0"/>
              <a:t>Jurymen would then cast one vote each by dropping a pebble in an urn – condemnation or acquittal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2996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If a person was condemned, the speakers spoke again</a:t>
            </a:r>
          </a:p>
          <a:p>
            <a:pPr lvl="1"/>
            <a:r>
              <a:rPr lang="en-NZ" dirty="0" smtClean="0"/>
              <a:t>The prosecution would then propose a punishment, followed by the defendant</a:t>
            </a:r>
          </a:p>
          <a:p>
            <a:pPr lvl="1"/>
            <a:r>
              <a:rPr lang="en-NZ" dirty="0" smtClean="0"/>
              <a:t>Punishment included fines, loss of citizenship, loss of property, exile or death.</a:t>
            </a:r>
          </a:p>
          <a:p>
            <a:pPr lvl="1"/>
            <a:r>
              <a:rPr lang="en-NZ" dirty="0" smtClean="0"/>
              <a:t>Imprisonment was not </a:t>
            </a:r>
            <a:r>
              <a:rPr lang="en-NZ" dirty="0" smtClean="0"/>
              <a:t>favoured as it cost the state money to keep them there</a:t>
            </a:r>
            <a:endParaRPr lang="en-NZ" dirty="0" smtClean="0"/>
          </a:p>
          <a:p>
            <a:r>
              <a:rPr lang="en-NZ" dirty="0" smtClean="0"/>
              <a:t>The jurymen would then vote for the punishment using a wax tablet</a:t>
            </a:r>
          </a:p>
          <a:p>
            <a:pPr lvl="1"/>
            <a:r>
              <a:rPr lang="en-NZ" dirty="0" smtClean="0"/>
              <a:t>A long line for a heavy punishment</a:t>
            </a:r>
          </a:p>
          <a:p>
            <a:pPr lvl="1"/>
            <a:r>
              <a:rPr lang="en-NZ" dirty="0" smtClean="0"/>
              <a:t>A short line for a light punishment</a:t>
            </a:r>
          </a:p>
        </p:txBody>
      </p:sp>
    </p:spTree>
    <p:extLst>
      <p:ext uri="{BB962C8B-B14F-4D97-AF65-F5344CB8AC3E}">
        <p14:creationId xmlns:p14="http://schemas.microsoft.com/office/powerpoint/2010/main" val="298569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489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Wasps</vt:lpstr>
      <vt:lpstr>PowerPoint Presentation</vt:lpstr>
      <vt:lpstr>PowerPoint Presentation</vt:lpstr>
      <vt:lpstr>The Law Courts</vt:lpstr>
      <vt:lpstr>PowerPoint Presentation</vt:lpstr>
      <vt:lpstr>Jury Pay</vt:lpstr>
      <vt:lpstr>A Corrupt System</vt:lpstr>
      <vt:lpstr>Law Court Procedure</vt:lpstr>
      <vt:lpstr>PowerPoint Presentation</vt:lpstr>
      <vt:lpstr>Capital Punishment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Wasps</dc:title>
  <dc:creator>Ministry of Education</dc:creator>
  <cp:lastModifiedBy>Ministry of Education</cp:lastModifiedBy>
  <cp:revision>4</cp:revision>
  <dcterms:created xsi:type="dcterms:W3CDTF">2012-05-09T04:10:49Z</dcterms:created>
  <dcterms:modified xsi:type="dcterms:W3CDTF">2013-06-10T01:39:14Z</dcterms:modified>
</cp:coreProperties>
</file>