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72" r:id="rId4"/>
    <p:sldId id="257" r:id="rId5"/>
    <p:sldId id="265" r:id="rId6"/>
    <p:sldId id="267" r:id="rId7"/>
    <p:sldId id="268" r:id="rId8"/>
    <p:sldId id="258" r:id="rId9"/>
    <p:sldId id="261" r:id="rId10"/>
    <p:sldId id="259" r:id="rId11"/>
    <p:sldId id="260" r:id="rId12"/>
    <p:sldId id="262" r:id="rId13"/>
    <p:sldId id="263" r:id="rId14"/>
    <p:sldId id="264"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8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924F45-B8CB-4E86-9E93-57B04171F553}" type="doc">
      <dgm:prSet loTypeId="urn:microsoft.com/office/officeart/2005/8/layout/radial1" loCatId="cycle" qsTypeId="urn:microsoft.com/office/officeart/2005/8/quickstyle/simple5" qsCatId="simple" csTypeId="urn:microsoft.com/office/officeart/2005/8/colors/accent1_2" csCatId="accent1" phldr="1"/>
      <dgm:spPr/>
      <dgm:t>
        <a:bodyPr/>
        <a:lstStyle/>
        <a:p>
          <a:endParaRPr lang="en-NZ"/>
        </a:p>
      </dgm:t>
    </dgm:pt>
    <dgm:pt modelId="{8A38A2B6-FEE3-4ABD-BAD4-075C717B8A95}">
      <dgm:prSet phldrT="[Text]"/>
      <dgm:spPr/>
      <dgm:t>
        <a:bodyPr/>
        <a:lstStyle/>
        <a:p>
          <a:r>
            <a:rPr lang="en-NZ" dirty="0" smtClean="0"/>
            <a:t>In Aristophanes’ time, accurate caricatures as well as humorous and grotesque masks could be made</a:t>
          </a:r>
          <a:endParaRPr lang="en-NZ" dirty="0"/>
        </a:p>
      </dgm:t>
    </dgm:pt>
    <dgm:pt modelId="{C788FD16-CB26-4162-BC2D-5ACE6A5308E5}" type="parTrans" cxnId="{3B0D2E4F-6648-4689-9538-939DB7B100B3}">
      <dgm:prSet/>
      <dgm:spPr/>
      <dgm:t>
        <a:bodyPr/>
        <a:lstStyle/>
        <a:p>
          <a:endParaRPr lang="en-NZ"/>
        </a:p>
      </dgm:t>
    </dgm:pt>
    <dgm:pt modelId="{1DFA407C-F289-4885-8468-D7307BED45A4}" type="sibTrans" cxnId="{3B0D2E4F-6648-4689-9538-939DB7B100B3}">
      <dgm:prSet/>
      <dgm:spPr/>
      <dgm:t>
        <a:bodyPr/>
        <a:lstStyle/>
        <a:p>
          <a:endParaRPr lang="en-NZ"/>
        </a:p>
      </dgm:t>
    </dgm:pt>
    <dgm:pt modelId="{2E17451C-A3BF-403D-9900-03264E45C477}">
      <dgm:prSet phldrT="[Text]"/>
      <dgm:spPr/>
      <dgm:t>
        <a:bodyPr/>
        <a:lstStyle/>
        <a:p>
          <a:r>
            <a:rPr lang="en-NZ" dirty="0" smtClean="0"/>
            <a:t>White masks represented female characters – red, for male</a:t>
          </a:r>
          <a:endParaRPr lang="en-NZ" dirty="0"/>
        </a:p>
      </dgm:t>
    </dgm:pt>
    <dgm:pt modelId="{F13FCDF2-40FD-4AAE-A4A9-A537FC0DF603}" type="parTrans" cxnId="{3386FB20-2F8C-40E1-AE8E-C090267EB1F9}">
      <dgm:prSet/>
      <dgm:spPr/>
      <dgm:t>
        <a:bodyPr/>
        <a:lstStyle/>
        <a:p>
          <a:endParaRPr lang="en-NZ"/>
        </a:p>
      </dgm:t>
    </dgm:pt>
    <dgm:pt modelId="{1E9954B9-DC75-4C94-9686-E6F02D43FD8C}" type="sibTrans" cxnId="{3386FB20-2F8C-40E1-AE8E-C090267EB1F9}">
      <dgm:prSet/>
      <dgm:spPr/>
      <dgm:t>
        <a:bodyPr/>
        <a:lstStyle/>
        <a:p>
          <a:endParaRPr lang="en-NZ"/>
        </a:p>
      </dgm:t>
    </dgm:pt>
    <dgm:pt modelId="{02AE8725-7501-448E-BA31-6192CF6C9A1F}">
      <dgm:prSet phldrT="[Text]"/>
      <dgm:spPr/>
      <dgm:t>
        <a:bodyPr/>
        <a:lstStyle/>
        <a:p>
          <a:r>
            <a:rPr lang="en-NZ" dirty="0" smtClean="0"/>
            <a:t>Exceptions showed abnormality, </a:t>
          </a:r>
          <a:r>
            <a:rPr lang="en-NZ" dirty="0" err="1" smtClean="0"/>
            <a:t>eg</a:t>
          </a:r>
          <a:r>
            <a:rPr lang="en-NZ" dirty="0" smtClean="0"/>
            <a:t> masks of philosophers may have been yellow to indicate lack of </a:t>
          </a:r>
          <a:r>
            <a:rPr lang="en-NZ" dirty="0" smtClean="0"/>
            <a:t>sun from studying.</a:t>
          </a:r>
          <a:endParaRPr lang="en-NZ" dirty="0"/>
        </a:p>
      </dgm:t>
    </dgm:pt>
    <dgm:pt modelId="{9A73A297-DB01-4B94-B145-9890DE79AC7B}" type="parTrans" cxnId="{E8FE8AE6-9116-404A-B22C-60640F24D8BC}">
      <dgm:prSet/>
      <dgm:spPr/>
      <dgm:t>
        <a:bodyPr/>
        <a:lstStyle/>
        <a:p>
          <a:endParaRPr lang="en-NZ"/>
        </a:p>
      </dgm:t>
    </dgm:pt>
    <dgm:pt modelId="{F2303224-9811-4C74-BC17-10D953A50CA3}" type="sibTrans" cxnId="{E8FE8AE6-9116-404A-B22C-60640F24D8BC}">
      <dgm:prSet/>
      <dgm:spPr/>
      <dgm:t>
        <a:bodyPr/>
        <a:lstStyle/>
        <a:p>
          <a:endParaRPr lang="en-NZ"/>
        </a:p>
      </dgm:t>
    </dgm:pt>
    <dgm:pt modelId="{6845E4F0-D684-4037-A1A8-D335236304AE}">
      <dgm:prSet phldrT="[Text]"/>
      <dgm:spPr/>
      <dgm:t>
        <a:bodyPr/>
        <a:lstStyle/>
        <a:p>
          <a:r>
            <a:rPr lang="en-NZ" dirty="0" smtClean="0"/>
            <a:t>Masks were exaggerated, with wide, over the top mouths and large eyes</a:t>
          </a:r>
          <a:endParaRPr lang="en-NZ" dirty="0"/>
        </a:p>
      </dgm:t>
    </dgm:pt>
    <dgm:pt modelId="{D498FA8C-320F-494D-AB59-FFBD429BE5F5}" type="parTrans" cxnId="{16C8661E-A78E-4129-BFD9-E5DC086B11E5}">
      <dgm:prSet/>
      <dgm:spPr/>
      <dgm:t>
        <a:bodyPr/>
        <a:lstStyle/>
        <a:p>
          <a:endParaRPr lang="en-NZ"/>
        </a:p>
      </dgm:t>
    </dgm:pt>
    <dgm:pt modelId="{98B56806-909F-4A1A-9EF5-C85F050E4D45}" type="sibTrans" cxnId="{16C8661E-A78E-4129-BFD9-E5DC086B11E5}">
      <dgm:prSet/>
      <dgm:spPr/>
      <dgm:t>
        <a:bodyPr/>
        <a:lstStyle/>
        <a:p>
          <a:endParaRPr lang="en-NZ"/>
        </a:p>
      </dgm:t>
    </dgm:pt>
    <dgm:pt modelId="{138015CC-7F4B-41F9-9504-5E9B1ED1CD63}">
      <dgm:prSet phldrT="[Text]"/>
      <dgm:spPr/>
      <dgm:t>
        <a:bodyPr/>
        <a:lstStyle/>
        <a:p>
          <a:r>
            <a:rPr lang="en-NZ" dirty="0" smtClean="0"/>
            <a:t>Beards were old fashioned and pointed to show manliness</a:t>
          </a:r>
          <a:endParaRPr lang="en-NZ" dirty="0"/>
        </a:p>
      </dgm:t>
    </dgm:pt>
    <dgm:pt modelId="{A46C20FF-F8DE-46D0-B2A4-A3BE62642032}" type="parTrans" cxnId="{44404B55-C73E-49EE-92A8-6D22478C8EB6}">
      <dgm:prSet/>
      <dgm:spPr/>
      <dgm:t>
        <a:bodyPr/>
        <a:lstStyle/>
        <a:p>
          <a:endParaRPr lang="en-NZ"/>
        </a:p>
      </dgm:t>
    </dgm:pt>
    <dgm:pt modelId="{E2C0C012-3A7F-4255-BD9B-FF15574E1A08}" type="sibTrans" cxnId="{44404B55-C73E-49EE-92A8-6D22478C8EB6}">
      <dgm:prSet/>
      <dgm:spPr/>
      <dgm:t>
        <a:bodyPr/>
        <a:lstStyle/>
        <a:p>
          <a:endParaRPr lang="en-NZ"/>
        </a:p>
      </dgm:t>
    </dgm:pt>
    <dgm:pt modelId="{5C6299E3-CCC7-4280-8A6D-B34D6BE23CAC}">
      <dgm:prSet/>
      <dgm:spPr/>
      <dgm:t>
        <a:bodyPr/>
        <a:lstStyle/>
        <a:p>
          <a:r>
            <a:rPr lang="en-NZ" smtClean="0"/>
            <a:t>Some comic masks were a definite attempt to recreate the face of a living individual </a:t>
          </a:r>
          <a:endParaRPr lang="en-NZ" dirty="0"/>
        </a:p>
      </dgm:t>
    </dgm:pt>
    <dgm:pt modelId="{BDC193B1-FB68-43C4-9DC6-D906CFB48130}" type="parTrans" cxnId="{C62B9D8C-BDA1-4C93-9EC0-411A3E82CD9F}">
      <dgm:prSet/>
      <dgm:spPr/>
      <dgm:t>
        <a:bodyPr/>
        <a:lstStyle/>
        <a:p>
          <a:endParaRPr lang="en-NZ"/>
        </a:p>
      </dgm:t>
    </dgm:pt>
    <dgm:pt modelId="{65D84EEC-7AE8-4083-BFE6-E1D74AFEC63D}" type="sibTrans" cxnId="{C62B9D8C-BDA1-4C93-9EC0-411A3E82CD9F}">
      <dgm:prSet/>
      <dgm:spPr/>
      <dgm:t>
        <a:bodyPr/>
        <a:lstStyle/>
        <a:p>
          <a:endParaRPr lang="en-NZ"/>
        </a:p>
      </dgm:t>
    </dgm:pt>
    <dgm:pt modelId="{FBE79829-D56A-4DAE-B0FC-C33DF209B160}">
      <dgm:prSet phldrT="[Text]"/>
      <dgm:spPr/>
      <dgm:t>
        <a:bodyPr/>
        <a:lstStyle/>
        <a:p>
          <a:r>
            <a:rPr lang="en-NZ" dirty="0" smtClean="0"/>
            <a:t>Most masks represented general character </a:t>
          </a:r>
          <a:r>
            <a:rPr lang="en-NZ" dirty="0" smtClean="0"/>
            <a:t>types (</a:t>
          </a:r>
          <a:r>
            <a:rPr lang="en-NZ" dirty="0" err="1" smtClean="0"/>
            <a:t>eg</a:t>
          </a:r>
          <a:r>
            <a:rPr lang="en-NZ" dirty="0" smtClean="0"/>
            <a:t> farmers, slaves, soldiers, middle-aged men)</a:t>
          </a:r>
          <a:endParaRPr lang="en-NZ" dirty="0"/>
        </a:p>
      </dgm:t>
    </dgm:pt>
    <dgm:pt modelId="{C24AD5E2-CFE6-4ECC-B0F1-19F698FF4FCD}" type="parTrans" cxnId="{6A592433-9970-46EB-87FA-809122588F98}">
      <dgm:prSet/>
      <dgm:spPr/>
      <dgm:t>
        <a:bodyPr/>
        <a:lstStyle/>
        <a:p>
          <a:endParaRPr lang="en-NZ"/>
        </a:p>
      </dgm:t>
    </dgm:pt>
    <dgm:pt modelId="{157B3F0F-6A67-4E1E-BC8C-04D49FA7258A}" type="sibTrans" cxnId="{6A592433-9970-46EB-87FA-809122588F98}">
      <dgm:prSet/>
      <dgm:spPr/>
      <dgm:t>
        <a:bodyPr/>
        <a:lstStyle/>
        <a:p>
          <a:endParaRPr lang="en-NZ"/>
        </a:p>
      </dgm:t>
    </dgm:pt>
    <dgm:pt modelId="{5790F31C-86E3-4FD3-A9FC-B01F3C15895C}" type="pres">
      <dgm:prSet presAssocID="{FE924F45-B8CB-4E86-9E93-57B04171F553}" presName="cycle" presStyleCnt="0">
        <dgm:presLayoutVars>
          <dgm:chMax val="1"/>
          <dgm:dir/>
          <dgm:animLvl val="ctr"/>
          <dgm:resizeHandles val="exact"/>
        </dgm:presLayoutVars>
      </dgm:prSet>
      <dgm:spPr/>
      <dgm:t>
        <a:bodyPr/>
        <a:lstStyle/>
        <a:p>
          <a:endParaRPr lang="en-NZ"/>
        </a:p>
      </dgm:t>
    </dgm:pt>
    <dgm:pt modelId="{8F845ED3-8A07-4E32-86FC-0D4B0D512014}" type="pres">
      <dgm:prSet presAssocID="{8A38A2B6-FEE3-4ABD-BAD4-075C717B8A95}" presName="centerShape" presStyleLbl="node0" presStyleIdx="0" presStyleCnt="1" custScaleX="131335" custScaleY="121591"/>
      <dgm:spPr/>
      <dgm:t>
        <a:bodyPr/>
        <a:lstStyle/>
        <a:p>
          <a:endParaRPr lang="en-NZ"/>
        </a:p>
      </dgm:t>
    </dgm:pt>
    <dgm:pt modelId="{95A55FD1-DDE5-402C-AE29-08463DDF5305}" type="pres">
      <dgm:prSet presAssocID="{F13FCDF2-40FD-4AAE-A4A9-A537FC0DF603}" presName="Name9" presStyleLbl="parChTrans1D2" presStyleIdx="0" presStyleCnt="6"/>
      <dgm:spPr/>
      <dgm:t>
        <a:bodyPr/>
        <a:lstStyle/>
        <a:p>
          <a:endParaRPr lang="en-NZ"/>
        </a:p>
      </dgm:t>
    </dgm:pt>
    <dgm:pt modelId="{004352ED-1D32-4411-9868-1BBCD0DFF404}" type="pres">
      <dgm:prSet presAssocID="{F13FCDF2-40FD-4AAE-A4A9-A537FC0DF603}" presName="connTx" presStyleLbl="parChTrans1D2" presStyleIdx="0" presStyleCnt="6"/>
      <dgm:spPr/>
      <dgm:t>
        <a:bodyPr/>
        <a:lstStyle/>
        <a:p>
          <a:endParaRPr lang="en-NZ"/>
        </a:p>
      </dgm:t>
    </dgm:pt>
    <dgm:pt modelId="{2DFABDC3-DD67-419A-B2C4-140CC21435CF}" type="pres">
      <dgm:prSet presAssocID="{2E17451C-A3BF-403D-9900-03264E45C477}" presName="node" presStyleLbl="node1" presStyleIdx="0" presStyleCnt="6">
        <dgm:presLayoutVars>
          <dgm:bulletEnabled val="1"/>
        </dgm:presLayoutVars>
      </dgm:prSet>
      <dgm:spPr/>
      <dgm:t>
        <a:bodyPr/>
        <a:lstStyle/>
        <a:p>
          <a:endParaRPr lang="en-NZ"/>
        </a:p>
      </dgm:t>
    </dgm:pt>
    <dgm:pt modelId="{573EFF8F-C8CD-46C0-A343-E2ED2915A2A6}" type="pres">
      <dgm:prSet presAssocID="{9A73A297-DB01-4B94-B145-9890DE79AC7B}" presName="Name9" presStyleLbl="parChTrans1D2" presStyleIdx="1" presStyleCnt="6"/>
      <dgm:spPr/>
      <dgm:t>
        <a:bodyPr/>
        <a:lstStyle/>
        <a:p>
          <a:endParaRPr lang="en-NZ"/>
        </a:p>
      </dgm:t>
    </dgm:pt>
    <dgm:pt modelId="{F2D1D772-1EDA-492C-91E8-88A990D8BB08}" type="pres">
      <dgm:prSet presAssocID="{9A73A297-DB01-4B94-B145-9890DE79AC7B}" presName="connTx" presStyleLbl="parChTrans1D2" presStyleIdx="1" presStyleCnt="6"/>
      <dgm:spPr/>
      <dgm:t>
        <a:bodyPr/>
        <a:lstStyle/>
        <a:p>
          <a:endParaRPr lang="en-NZ"/>
        </a:p>
      </dgm:t>
    </dgm:pt>
    <dgm:pt modelId="{470D845D-7D23-46E1-A961-0A31CFEAD4C4}" type="pres">
      <dgm:prSet presAssocID="{02AE8725-7501-448E-BA31-6192CF6C9A1F}" presName="node" presStyleLbl="node1" presStyleIdx="1" presStyleCnt="6">
        <dgm:presLayoutVars>
          <dgm:bulletEnabled val="1"/>
        </dgm:presLayoutVars>
      </dgm:prSet>
      <dgm:spPr/>
      <dgm:t>
        <a:bodyPr/>
        <a:lstStyle/>
        <a:p>
          <a:endParaRPr lang="en-NZ"/>
        </a:p>
      </dgm:t>
    </dgm:pt>
    <dgm:pt modelId="{510472EE-D9EE-4102-873D-557A960E0786}" type="pres">
      <dgm:prSet presAssocID="{D498FA8C-320F-494D-AB59-FFBD429BE5F5}" presName="Name9" presStyleLbl="parChTrans1D2" presStyleIdx="2" presStyleCnt="6"/>
      <dgm:spPr/>
      <dgm:t>
        <a:bodyPr/>
        <a:lstStyle/>
        <a:p>
          <a:endParaRPr lang="en-NZ"/>
        </a:p>
      </dgm:t>
    </dgm:pt>
    <dgm:pt modelId="{5833DB9E-ADB5-434D-8339-AA3579D696D4}" type="pres">
      <dgm:prSet presAssocID="{D498FA8C-320F-494D-AB59-FFBD429BE5F5}" presName="connTx" presStyleLbl="parChTrans1D2" presStyleIdx="2" presStyleCnt="6"/>
      <dgm:spPr/>
      <dgm:t>
        <a:bodyPr/>
        <a:lstStyle/>
        <a:p>
          <a:endParaRPr lang="en-NZ"/>
        </a:p>
      </dgm:t>
    </dgm:pt>
    <dgm:pt modelId="{6D812B43-97AC-44C4-8BE7-75CD4F2F290A}" type="pres">
      <dgm:prSet presAssocID="{6845E4F0-D684-4037-A1A8-D335236304AE}" presName="node" presStyleLbl="node1" presStyleIdx="2" presStyleCnt="6">
        <dgm:presLayoutVars>
          <dgm:bulletEnabled val="1"/>
        </dgm:presLayoutVars>
      </dgm:prSet>
      <dgm:spPr/>
      <dgm:t>
        <a:bodyPr/>
        <a:lstStyle/>
        <a:p>
          <a:endParaRPr lang="en-NZ"/>
        </a:p>
      </dgm:t>
    </dgm:pt>
    <dgm:pt modelId="{8BB4966B-B99F-4F35-AD28-2E5213FD3DED}" type="pres">
      <dgm:prSet presAssocID="{A46C20FF-F8DE-46D0-B2A4-A3BE62642032}" presName="Name9" presStyleLbl="parChTrans1D2" presStyleIdx="3" presStyleCnt="6"/>
      <dgm:spPr/>
      <dgm:t>
        <a:bodyPr/>
        <a:lstStyle/>
        <a:p>
          <a:endParaRPr lang="en-NZ"/>
        </a:p>
      </dgm:t>
    </dgm:pt>
    <dgm:pt modelId="{262B8760-8C90-4007-9633-E9657A51B56F}" type="pres">
      <dgm:prSet presAssocID="{A46C20FF-F8DE-46D0-B2A4-A3BE62642032}" presName="connTx" presStyleLbl="parChTrans1D2" presStyleIdx="3" presStyleCnt="6"/>
      <dgm:spPr/>
      <dgm:t>
        <a:bodyPr/>
        <a:lstStyle/>
        <a:p>
          <a:endParaRPr lang="en-NZ"/>
        </a:p>
      </dgm:t>
    </dgm:pt>
    <dgm:pt modelId="{3C6B8D06-ABB9-442C-806D-255D914487E3}" type="pres">
      <dgm:prSet presAssocID="{138015CC-7F4B-41F9-9504-5E9B1ED1CD63}" presName="node" presStyleLbl="node1" presStyleIdx="3" presStyleCnt="6">
        <dgm:presLayoutVars>
          <dgm:bulletEnabled val="1"/>
        </dgm:presLayoutVars>
      </dgm:prSet>
      <dgm:spPr/>
      <dgm:t>
        <a:bodyPr/>
        <a:lstStyle/>
        <a:p>
          <a:endParaRPr lang="en-NZ"/>
        </a:p>
      </dgm:t>
    </dgm:pt>
    <dgm:pt modelId="{071693E5-9432-42B4-9C38-3EFD3D53CE54}" type="pres">
      <dgm:prSet presAssocID="{C24AD5E2-CFE6-4ECC-B0F1-19F698FF4FCD}" presName="Name9" presStyleLbl="parChTrans1D2" presStyleIdx="4" presStyleCnt="6"/>
      <dgm:spPr/>
      <dgm:t>
        <a:bodyPr/>
        <a:lstStyle/>
        <a:p>
          <a:endParaRPr lang="en-NZ"/>
        </a:p>
      </dgm:t>
    </dgm:pt>
    <dgm:pt modelId="{F184BC13-B812-4B98-92FC-2BC0B4AC0F51}" type="pres">
      <dgm:prSet presAssocID="{C24AD5E2-CFE6-4ECC-B0F1-19F698FF4FCD}" presName="connTx" presStyleLbl="parChTrans1D2" presStyleIdx="4" presStyleCnt="6"/>
      <dgm:spPr/>
      <dgm:t>
        <a:bodyPr/>
        <a:lstStyle/>
        <a:p>
          <a:endParaRPr lang="en-NZ"/>
        </a:p>
      </dgm:t>
    </dgm:pt>
    <dgm:pt modelId="{52241326-7743-4C32-92B9-7469BEA5D1A9}" type="pres">
      <dgm:prSet presAssocID="{FBE79829-D56A-4DAE-B0FC-C33DF209B160}" presName="node" presStyleLbl="node1" presStyleIdx="4" presStyleCnt="6">
        <dgm:presLayoutVars>
          <dgm:bulletEnabled val="1"/>
        </dgm:presLayoutVars>
      </dgm:prSet>
      <dgm:spPr/>
      <dgm:t>
        <a:bodyPr/>
        <a:lstStyle/>
        <a:p>
          <a:endParaRPr lang="en-NZ"/>
        </a:p>
      </dgm:t>
    </dgm:pt>
    <dgm:pt modelId="{F50A4DB3-7E88-43B4-B777-978381F8843C}" type="pres">
      <dgm:prSet presAssocID="{BDC193B1-FB68-43C4-9DC6-D906CFB48130}" presName="Name9" presStyleLbl="parChTrans1D2" presStyleIdx="5" presStyleCnt="6"/>
      <dgm:spPr/>
      <dgm:t>
        <a:bodyPr/>
        <a:lstStyle/>
        <a:p>
          <a:endParaRPr lang="en-NZ"/>
        </a:p>
      </dgm:t>
    </dgm:pt>
    <dgm:pt modelId="{CFAA4D8E-75F1-4B29-8D2E-7923C775570D}" type="pres">
      <dgm:prSet presAssocID="{BDC193B1-FB68-43C4-9DC6-D906CFB48130}" presName="connTx" presStyleLbl="parChTrans1D2" presStyleIdx="5" presStyleCnt="6"/>
      <dgm:spPr/>
      <dgm:t>
        <a:bodyPr/>
        <a:lstStyle/>
        <a:p>
          <a:endParaRPr lang="en-NZ"/>
        </a:p>
      </dgm:t>
    </dgm:pt>
    <dgm:pt modelId="{09B50C8A-B93A-4205-9EC8-6A232A4D8ADD}" type="pres">
      <dgm:prSet presAssocID="{5C6299E3-CCC7-4280-8A6D-B34D6BE23CAC}" presName="node" presStyleLbl="node1" presStyleIdx="5" presStyleCnt="6">
        <dgm:presLayoutVars>
          <dgm:bulletEnabled val="1"/>
        </dgm:presLayoutVars>
      </dgm:prSet>
      <dgm:spPr/>
      <dgm:t>
        <a:bodyPr/>
        <a:lstStyle/>
        <a:p>
          <a:endParaRPr lang="en-NZ"/>
        </a:p>
      </dgm:t>
    </dgm:pt>
  </dgm:ptLst>
  <dgm:cxnLst>
    <dgm:cxn modelId="{E8FE8AE6-9116-404A-B22C-60640F24D8BC}" srcId="{8A38A2B6-FEE3-4ABD-BAD4-075C717B8A95}" destId="{02AE8725-7501-448E-BA31-6192CF6C9A1F}" srcOrd="1" destOrd="0" parTransId="{9A73A297-DB01-4B94-B145-9890DE79AC7B}" sibTransId="{F2303224-9811-4C74-BC17-10D953A50CA3}"/>
    <dgm:cxn modelId="{ABBE45BC-D46D-4CEE-9547-2982F6CD9378}" type="presOf" srcId="{9A73A297-DB01-4B94-B145-9890DE79AC7B}" destId="{573EFF8F-C8CD-46C0-A343-E2ED2915A2A6}" srcOrd="0" destOrd="0" presId="urn:microsoft.com/office/officeart/2005/8/layout/radial1"/>
    <dgm:cxn modelId="{B21777C0-C537-49B8-8D41-B038D827E055}" type="presOf" srcId="{C24AD5E2-CFE6-4ECC-B0F1-19F698FF4FCD}" destId="{071693E5-9432-42B4-9C38-3EFD3D53CE54}" srcOrd="0" destOrd="0" presId="urn:microsoft.com/office/officeart/2005/8/layout/radial1"/>
    <dgm:cxn modelId="{4FD0D0CF-63C6-4F6A-BE95-C899633BE888}" type="presOf" srcId="{D498FA8C-320F-494D-AB59-FFBD429BE5F5}" destId="{5833DB9E-ADB5-434D-8339-AA3579D696D4}" srcOrd="1" destOrd="0" presId="urn:microsoft.com/office/officeart/2005/8/layout/radial1"/>
    <dgm:cxn modelId="{6DB8013B-D412-45F1-9926-A824B92A53C4}" type="presOf" srcId="{6845E4F0-D684-4037-A1A8-D335236304AE}" destId="{6D812B43-97AC-44C4-8BE7-75CD4F2F290A}" srcOrd="0" destOrd="0" presId="urn:microsoft.com/office/officeart/2005/8/layout/radial1"/>
    <dgm:cxn modelId="{A55843E1-5D77-404B-906A-3E0DCCDAF2A0}" type="presOf" srcId="{BDC193B1-FB68-43C4-9DC6-D906CFB48130}" destId="{F50A4DB3-7E88-43B4-B777-978381F8843C}" srcOrd="0" destOrd="0" presId="urn:microsoft.com/office/officeart/2005/8/layout/radial1"/>
    <dgm:cxn modelId="{5E142675-82C1-4FCC-96EC-536DE1B74B7F}" type="presOf" srcId="{C24AD5E2-CFE6-4ECC-B0F1-19F698FF4FCD}" destId="{F184BC13-B812-4B98-92FC-2BC0B4AC0F51}" srcOrd="1" destOrd="0" presId="urn:microsoft.com/office/officeart/2005/8/layout/radial1"/>
    <dgm:cxn modelId="{68C71AE3-F0EB-4A44-BE60-8A7A64CC38A7}" type="presOf" srcId="{BDC193B1-FB68-43C4-9DC6-D906CFB48130}" destId="{CFAA4D8E-75F1-4B29-8D2E-7923C775570D}" srcOrd="1" destOrd="0" presId="urn:microsoft.com/office/officeart/2005/8/layout/radial1"/>
    <dgm:cxn modelId="{CD5FB366-E9D8-48C4-9D4B-190709089723}" type="presOf" srcId="{F13FCDF2-40FD-4AAE-A4A9-A537FC0DF603}" destId="{95A55FD1-DDE5-402C-AE29-08463DDF5305}" srcOrd="0" destOrd="0" presId="urn:microsoft.com/office/officeart/2005/8/layout/radial1"/>
    <dgm:cxn modelId="{B0CA424B-9E47-439B-85B4-86AEA881F276}" type="presOf" srcId="{138015CC-7F4B-41F9-9504-5E9B1ED1CD63}" destId="{3C6B8D06-ABB9-442C-806D-255D914487E3}" srcOrd="0" destOrd="0" presId="urn:microsoft.com/office/officeart/2005/8/layout/radial1"/>
    <dgm:cxn modelId="{4C4D9A7C-1662-4711-A265-408A2407BEC9}" type="presOf" srcId="{5C6299E3-CCC7-4280-8A6D-B34D6BE23CAC}" destId="{09B50C8A-B93A-4205-9EC8-6A232A4D8ADD}" srcOrd="0" destOrd="0" presId="urn:microsoft.com/office/officeart/2005/8/layout/radial1"/>
    <dgm:cxn modelId="{5953D81D-5815-4728-9252-61F9883FD556}" type="presOf" srcId="{FBE79829-D56A-4DAE-B0FC-C33DF209B160}" destId="{52241326-7743-4C32-92B9-7469BEA5D1A9}" srcOrd="0" destOrd="0" presId="urn:microsoft.com/office/officeart/2005/8/layout/radial1"/>
    <dgm:cxn modelId="{62C46DDC-1AAD-457D-A68A-9DB9925BCF7F}" type="presOf" srcId="{A46C20FF-F8DE-46D0-B2A4-A3BE62642032}" destId="{8BB4966B-B99F-4F35-AD28-2E5213FD3DED}" srcOrd="0" destOrd="0" presId="urn:microsoft.com/office/officeart/2005/8/layout/radial1"/>
    <dgm:cxn modelId="{C62B9D8C-BDA1-4C93-9EC0-411A3E82CD9F}" srcId="{8A38A2B6-FEE3-4ABD-BAD4-075C717B8A95}" destId="{5C6299E3-CCC7-4280-8A6D-B34D6BE23CAC}" srcOrd="5" destOrd="0" parTransId="{BDC193B1-FB68-43C4-9DC6-D906CFB48130}" sibTransId="{65D84EEC-7AE8-4083-BFE6-E1D74AFEC63D}"/>
    <dgm:cxn modelId="{16C8661E-A78E-4129-BFD9-E5DC086B11E5}" srcId="{8A38A2B6-FEE3-4ABD-BAD4-075C717B8A95}" destId="{6845E4F0-D684-4037-A1A8-D335236304AE}" srcOrd="2" destOrd="0" parTransId="{D498FA8C-320F-494D-AB59-FFBD429BE5F5}" sibTransId="{98B56806-909F-4A1A-9EF5-C85F050E4D45}"/>
    <dgm:cxn modelId="{F2F9FA03-866C-47AA-A8AA-9F5C323B9A06}" type="presOf" srcId="{2E17451C-A3BF-403D-9900-03264E45C477}" destId="{2DFABDC3-DD67-419A-B2C4-140CC21435CF}" srcOrd="0" destOrd="0" presId="urn:microsoft.com/office/officeart/2005/8/layout/radial1"/>
    <dgm:cxn modelId="{F5D149FB-C336-49A7-AA16-11596D35A5C7}" type="presOf" srcId="{9A73A297-DB01-4B94-B145-9890DE79AC7B}" destId="{F2D1D772-1EDA-492C-91E8-88A990D8BB08}" srcOrd="1" destOrd="0" presId="urn:microsoft.com/office/officeart/2005/8/layout/radial1"/>
    <dgm:cxn modelId="{3B0D2E4F-6648-4689-9538-939DB7B100B3}" srcId="{FE924F45-B8CB-4E86-9E93-57B04171F553}" destId="{8A38A2B6-FEE3-4ABD-BAD4-075C717B8A95}" srcOrd="0" destOrd="0" parTransId="{C788FD16-CB26-4162-BC2D-5ACE6A5308E5}" sibTransId="{1DFA407C-F289-4885-8468-D7307BED45A4}"/>
    <dgm:cxn modelId="{AAF70401-4E51-4489-AF56-2BFC1742E802}" type="presOf" srcId="{A46C20FF-F8DE-46D0-B2A4-A3BE62642032}" destId="{262B8760-8C90-4007-9633-E9657A51B56F}" srcOrd="1" destOrd="0" presId="urn:microsoft.com/office/officeart/2005/8/layout/radial1"/>
    <dgm:cxn modelId="{5237A8BF-795F-49C3-B820-09A0159F81AD}" type="presOf" srcId="{FE924F45-B8CB-4E86-9E93-57B04171F553}" destId="{5790F31C-86E3-4FD3-A9FC-B01F3C15895C}" srcOrd="0" destOrd="0" presId="urn:microsoft.com/office/officeart/2005/8/layout/radial1"/>
    <dgm:cxn modelId="{3386FB20-2F8C-40E1-AE8E-C090267EB1F9}" srcId="{8A38A2B6-FEE3-4ABD-BAD4-075C717B8A95}" destId="{2E17451C-A3BF-403D-9900-03264E45C477}" srcOrd="0" destOrd="0" parTransId="{F13FCDF2-40FD-4AAE-A4A9-A537FC0DF603}" sibTransId="{1E9954B9-DC75-4C94-9686-E6F02D43FD8C}"/>
    <dgm:cxn modelId="{72DB5B17-A3B6-4FF7-BC81-BF5C53B978B3}" type="presOf" srcId="{02AE8725-7501-448E-BA31-6192CF6C9A1F}" destId="{470D845D-7D23-46E1-A961-0A31CFEAD4C4}" srcOrd="0" destOrd="0" presId="urn:microsoft.com/office/officeart/2005/8/layout/radial1"/>
    <dgm:cxn modelId="{6A592433-9970-46EB-87FA-809122588F98}" srcId="{8A38A2B6-FEE3-4ABD-BAD4-075C717B8A95}" destId="{FBE79829-D56A-4DAE-B0FC-C33DF209B160}" srcOrd="4" destOrd="0" parTransId="{C24AD5E2-CFE6-4ECC-B0F1-19F698FF4FCD}" sibTransId="{157B3F0F-6A67-4E1E-BC8C-04D49FA7258A}"/>
    <dgm:cxn modelId="{44404B55-C73E-49EE-92A8-6D22478C8EB6}" srcId="{8A38A2B6-FEE3-4ABD-BAD4-075C717B8A95}" destId="{138015CC-7F4B-41F9-9504-5E9B1ED1CD63}" srcOrd="3" destOrd="0" parTransId="{A46C20FF-F8DE-46D0-B2A4-A3BE62642032}" sibTransId="{E2C0C012-3A7F-4255-BD9B-FF15574E1A08}"/>
    <dgm:cxn modelId="{C55572EF-CF2A-497E-9C00-5549A3EF997A}" type="presOf" srcId="{F13FCDF2-40FD-4AAE-A4A9-A537FC0DF603}" destId="{004352ED-1D32-4411-9868-1BBCD0DFF404}" srcOrd="1" destOrd="0" presId="urn:microsoft.com/office/officeart/2005/8/layout/radial1"/>
    <dgm:cxn modelId="{496FFDF0-5B5B-4B98-8F2B-343D1108C130}" type="presOf" srcId="{8A38A2B6-FEE3-4ABD-BAD4-075C717B8A95}" destId="{8F845ED3-8A07-4E32-86FC-0D4B0D512014}" srcOrd="0" destOrd="0" presId="urn:microsoft.com/office/officeart/2005/8/layout/radial1"/>
    <dgm:cxn modelId="{1E3B1D1B-046D-4B39-9FDE-75F2D30C4A49}" type="presOf" srcId="{D498FA8C-320F-494D-AB59-FFBD429BE5F5}" destId="{510472EE-D9EE-4102-873D-557A960E0786}" srcOrd="0" destOrd="0" presId="urn:microsoft.com/office/officeart/2005/8/layout/radial1"/>
    <dgm:cxn modelId="{9211E682-1FC2-4395-B034-BF876D238688}" type="presParOf" srcId="{5790F31C-86E3-4FD3-A9FC-B01F3C15895C}" destId="{8F845ED3-8A07-4E32-86FC-0D4B0D512014}" srcOrd="0" destOrd="0" presId="urn:microsoft.com/office/officeart/2005/8/layout/radial1"/>
    <dgm:cxn modelId="{C6C7AEF4-F86D-4F8B-A718-DB482F98E85A}" type="presParOf" srcId="{5790F31C-86E3-4FD3-A9FC-B01F3C15895C}" destId="{95A55FD1-DDE5-402C-AE29-08463DDF5305}" srcOrd="1" destOrd="0" presId="urn:microsoft.com/office/officeart/2005/8/layout/radial1"/>
    <dgm:cxn modelId="{D628841A-2A30-4179-B5CC-992DBC310F73}" type="presParOf" srcId="{95A55FD1-DDE5-402C-AE29-08463DDF5305}" destId="{004352ED-1D32-4411-9868-1BBCD0DFF404}" srcOrd="0" destOrd="0" presId="urn:microsoft.com/office/officeart/2005/8/layout/radial1"/>
    <dgm:cxn modelId="{9AB37D0D-A5F5-4600-AF95-EA7DB800E11C}" type="presParOf" srcId="{5790F31C-86E3-4FD3-A9FC-B01F3C15895C}" destId="{2DFABDC3-DD67-419A-B2C4-140CC21435CF}" srcOrd="2" destOrd="0" presId="urn:microsoft.com/office/officeart/2005/8/layout/radial1"/>
    <dgm:cxn modelId="{FBC39842-2F9C-4E0A-A5D4-5F29669C4CC6}" type="presParOf" srcId="{5790F31C-86E3-4FD3-A9FC-B01F3C15895C}" destId="{573EFF8F-C8CD-46C0-A343-E2ED2915A2A6}" srcOrd="3" destOrd="0" presId="urn:microsoft.com/office/officeart/2005/8/layout/radial1"/>
    <dgm:cxn modelId="{A081B655-9A50-4E51-B489-B8621F4D7737}" type="presParOf" srcId="{573EFF8F-C8CD-46C0-A343-E2ED2915A2A6}" destId="{F2D1D772-1EDA-492C-91E8-88A990D8BB08}" srcOrd="0" destOrd="0" presId="urn:microsoft.com/office/officeart/2005/8/layout/radial1"/>
    <dgm:cxn modelId="{87408E10-5D43-4F8E-AA9D-3C2EFB477D05}" type="presParOf" srcId="{5790F31C-86E3-4FD3-A9FC-B01F3C15895C}" destId="{470D845D-7D23-46E1-A961-0A31CFEAD4C4}" srcOrd="4" destOrd="0" presId="urn:microsoft.com/office/officeart/2005/8/layout/radial1"/>
    <dgm:cxn modelId="{9D27BF25-CDF6-4D77-8D4D-E56D02C06973}" type="presParOf" srcId="{5790F31C-86E3-4FD3-A9FC-B01F3C15895C}" destId="{510472EE-D9EE-4102-873D-557A960E0786}" srcOrd="5" destOrd="0" presId="urn:microsoft.com/office/officeart/2005/8/layout/radial1"/>
    <dgm:cxn modelId="{FFC06C67-9234-4D1C-B371-1B9D33A94C15}" type="presParOf" srcId="{510472EE-D9EE-4102-873D-557A960E0786}" destId="{5833DB9E-ADB5-434D-8339-AA3579D696D4}" srcOrd="0" destOrd="0" presId="urn:microsoft.com/office/officeart/2005/8/layout/radial1"/>
    <dgm:cxn modelId="{EE095ED1-A918-4633-A01A-E0539CD09C8D}" type="presParOf" srcId="{5790F31C-86E3-4FD3-A9FC-B01F3C15895C}" destId="{6D812B43-97AC-44C4-8BE7-75CD4F2F290A}" srcOrd="6" destOrd="0" presId="urn:microsoft.com/office/officeart/2005/8/layout/radial1"/>
    <dgm:cxn modelId="{3DA85AFD-9C26-4809-9647-B1066697D1B5}" type="presParOf" srcId="{5790F31C-86E3-4FD3-A9FC-B01F3C15895C}" destId="{8BB4966B-B99F-4F35-AD28-2E5213FD3DED}" srcOrd="7" destOrd="0" presId="urn:microsoft.com/office/officeart/2005/8/layout/radial1"/>
    <dgm:cxn modelId="{728A376C-F297-46BD-901C-67D2E92C2649}" type="presParOf" srcId="{8BB4966B-B99F-4F35-AD28-2E5213FD3DED}" destId="{262B8760-8C90-4007-9633-E9657A51B56F}" srcOrd="0" destOrd="0" presId="urn:microsoft.com/office/officeart/2005/8/layout/radial1"/>
    <dgm:cxn modelId="{08883509-0635-484E-92A3-362FF24B23CD}" type="presParOf" srcId="{5790F31C-86E3-4FD3-A9FC-B01F3C15895C}" destId="{3C6B8D06-ABB9-442C-806D-255D914487E3}" srcOrd="8" destOrd="0" presId="urn:microsoft.com/office/officeart/2005/8/layout/radial1"/>
    <dgm:cxn modelId="{4C2AE86F-D5ED-408E-9DE9-A84EA9DC30A2}" type="presParOf" srcId="{5790F31C-86E3-4FD3-A9FC-B01F3C15895C}" destId="{071693E5-9432-42B4-9C38-3EFD3D53CE54}" srcOrd="9" destOrd="0" presId="urn:microsoft.com/office/officeart/2005/8/layout/radial1"/>
    <dgm:cxn modelId="{76DE68F9-037A-493D-9890-D810C090FE9D}" type="presParOf" srcId="{071693E5-9432-42B4-9C38-3EFD3D53CE54}" destId="{F184BC13-B812-4B98-92FC-2BC0B4AC0F51}" srcOrd="0" destOrd="0" presId="urn:microsoft.com/office/officeart/2005/8/layout/radial1"/>
    <dgm:cxn modelId="{3C06420E-6F60-47E3-BB67-CA55F6777B64}" type="presParOf" srcId="{5790F31C-86E3-4FD3-A9FC-B01F3C15895C}" destId="{52241326-7743-4C32-92B9-7469BEA5D1A9}" srcOrd="10" destOrd="0" presId="urn:microsoft.com/office/officeart/2005/8/layout/radial1"/>
    <dgm:cxn modelId="{B918E8D2-293E-44BE-ACB5-C394CA392516}" type="presParOf" srcId="{5790F31C-86E3-4FD3-A9FC-B01F3C15895C}" destId="{F50A4DB3-7E88-43B4-B777-978381F8843C}" srcOrd="11" destOrd="0" presId="urn:microsoft.com/office/officeart/2005/8/layout/radial1"/>
    <dgm:cxn modelId="{AA6D6118-EF4E-4CBF-931E-31587FB07B49}" type="presParOf" srcId="{F50A4DB3-7E88-43B4-B777-978381F8843C}" destId="{CFAA4D8E-75F1-4B29-8D2E-7923C775570D}" srcOrd="0" destOrd="0" presId="urn:microsoft.com/office/officeart/2005/8/layout/radial1"/>
    <dgm:cxn modelId="{6FE24C14-0659-4FB4-AE7E-188B220D3E15}" type="presParOf" srcId="{5790F31C-86E3-4FD3-A9FC-B01F3C15895C}" destId="{09B50C8A-B93A-4205-9EC8-6A232A4D8ADD}"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45ED3-8A07-4E32-86FC-0D4B0D512014}">
      <dsp:nvSpPr>
        <dsp:cNvPr id="0" name=""/>
        <dsp:cNvSpPr/>
      </dsp:nvSpPr>
      <dsp:spPr>
        <a:xfrm>
          <a:off x="3322988" y="2272655"/>
          <a:ext cx="2498022" cy="231268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NZ" sz="1700" kern="1200" dirty="0" smtClean="0"/>
            <a:t>In Aristophanes’ time, accurate caricatures as well as humorous and grotesque masks could be made</a:t>
          </a:r>
          <a:endParaRPr lang="en-NZ" sz="1700" kern="1200" dirty="0"/>
        </a:p>
      </dsp:txBody>
      <dsp:txXfrm>
        <a:off x="3688815" y="2611340"/>
        <a:ext cx="1766368" cy="1635319"/>
      </dsp:txXfrm>
    </dsp:sp>
    <dsp:sp modelId="{95A55FD1-DDE5-402C-AE29-08463DDF5305}">
      <dsp:nvSpPr>
        <dsp:cNvPr id="0" name=""/>
        <dsp:cNvSpPr/>
      </dsp:nvSpPr>
      <dsp:spPr>
        <a:xfrm rot="16200000">
          <a:off x="4388440" y="2070374"/>
          <a:ext cx="367119" cy="37441"/>
        </a:xfrm>
        <a:custGeom>
          <a:avLst/>
          <a:gdLst/>
          <a:ahLst/>
          <a:cxnLst/>
          <a:rect l="0" t="0" r="0" b="0"/>
          <a:pathLst>
            <a:path>
              <a:moveTo>
                <a:pt x="0" y="18720"/>
              </a:moveTo>
              <a:lnTo>
                <a:pt x="367119" y="18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NZ" sz="500" kern="1200"/>
        </a:p>
      </dsp:txBody>
      <dsp:txXfrm>
        <a:off x="4562822" y="2079917"/>
        <a:ext cx="18355" cy="18355"/>
      </dsp:txXfrm>
    </dsp:sp>
    <dsp:sp modelId="{2DFABDC3-DD67-419A-B2C4-140CC21435CF}">
      <dsp:nvSpPr>
        <dsp:cNvPr id="0" name=""/>
        <dsp:cNvSpPr/>
      </dsp:nvSpPr>
      <dsp:spPr>
        <a:xfrm>
          <a:off x="3620988" y="3512"/>
          <a:ext cx="1902023" cy="190202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NZ" sz="1300" kern="1200" dirty="0" smtClean="0"/>
            <a:t>White masks represented female characters – red, for male</a:t>
          </a:r>
          <a:endParaRPr lang="en-NZ" sz="1300" kern="1200" dirty="0"/>
        </a:p>
      </dsp:txBody>
      <dsp:txXfrm>
        <a:off x="3899533" y="282057"/>
        <a:ext cx="1344933" cy="1344933"/>
      </dsp:txXfrm>
    </dsp:sp>
    <dsp:sp modelId="{573EFF8F-C8CD-46C0-A343-E2ED2915A2A6}">
      <dsp:nvSpPr>
        <dsp:cNvPr id="0" name=""/>
        <dsp:cNvSpPr/>
      </dsp:nvSpPr>
      <dsp:spPr>
        <a:xfrm rot="19800000">
          <a:off x="5611741" y="2723470"/>
          <a:ext cx="299692" cy="37441"/>
        </a:xfrm>
        <a:custGeom>
          <a:avLst/>
          <a:gdLst/>
          <a:ahLst/>
          <a:cxnLst/>
          <a:rect l="0" t="0" r="0" b="0"/>
          <a:pathLst>
            <a:path>
              <a:moveTo>
                <a:pt x="0" y="18720"/>
              </a:moveTo>
              <a:lnTo>
                <a:pt x="299692" y="18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NZ" sz="500" kern="1200"/>
        </a:p>
      </dsp:txBody>
      <dsp:txXfrm>
        <a:off x="5754095" y="2734698"/>
        <a:ext cx="14984" cy="14984"/>
      </dsp:txXfrm>
    </dsp:sp>
    <dsp:sp modelId="{470D845D-7D23-46E1-A961-0A31CFEAD4C4}">
      <dsp:nvSpPr>
        <dsp:cNvPr id="0" name=""/>
        <dsp:cNvSpPr/>
      </dsp:nvSpPr>
      <dsp:spPr>
        <a:xfrm>
          <a:off x="5763947" y="1240750"/>
          <a:ext cx="1902023" cy="190202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NZ" sz="1300" kern="1200" dirty="0" smtClean="0"/>
            <a:t>Exceptions showed abnormality, </a:t>
          </a:r>
          <a:r>
            <a:rPr lang="en-NZ" sz="1300" kern="1200" dirty="0" err="1" smtClean="0"/>
            <a:t>eg</a:t>
          </a:r>
          <a:r>
            <a:rPr lang="en-NZ" sz="1300" kern="1200" dirty="0" smtClean="0"/>
            <a:t> masks of philosophers may have been yellow to indicate lack of </a:t>
          </a:r>
          <a:r>
            <a:rPr lang="en-NZ" sz="1300" kern="1200" dirty="0" smtClean="0"/>
            <a:t>sun from studying.</a:t>
          </a:r>
          <a:endParaRPr lang="en-NZ" sz="1300" kern="1200" dirty="0"/>
        </a:p>
      </dsp:txBody>
      <dsp:txXfrm>
        <a:off x="6042492" y="1519295"/>
        <a:ext cx="1344933" cy="1344933"/>
      </dsp:txXfrm>
    </dsp:sp>
    <dsp:sp modelId="{510472EE-D9EE-4102-873D-557A960E0786}">
      <dsp:nvSpPr>
        <dsp:cNvPr id="0" name=""/>
        <dsp:cNvSpPr/>
      </dsp:nvSpPr>
      <dsp:spPr>
        <a:xfrm rot="1800000">
          <a:off x="5611741" y="4097088"/>
          <a:ext cx="299692" cy="37441"/>
        </a:xfrm>
        <a:custGeom>
          <a:avLst/>
          <a:gdLst/>
          <a:ahLst/>
          <a:cxnLst/>
          <a:rect l="0" t="0" r="0" b="0"/>
          <a:pathLst>
            <a:path>
              <a:moveTo>
                <a:pt x="0" y="18720"/>
              </a:moveTo>
              <a:lnTo>
                <a:pt x="299692" y="18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NZ" sz="500" kern="1200"/>
        </a:p>
      </dsp:txBody>
      <dsp:txXfrm>
        <a:off x="5754095" y="4108316"/>
        <a:ext cx="14984" cy="14984"/>
      </dsp:txXfrm>
    </dsp:sp>
    <dsp:sp modelId="{6D812B43-97AC-44C4-8BE7-75CD4F2F290A}">
      <dsp:nvSpPr>
        <dsp:cNvPr id="0" name=""/>
        <dsp:cNvSpPr/>
      </dsp:nvSpPr>
      <dsp:spPr>
        <a:xfrm>
          <a:off x="5763947" y="3715226"/>
          <a:ext cx="1902023" cy="190202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NZ" sz="1300" kern="1200" dirty="0" smtClean="0"/>
            <a:t>Masks were exaggerated, with wide, over the top mouths and large eyes</a:t>
          </a:r>
          <a:endParaRPr lang="en-NZ" sz="1300" kern="1200" dirty="0"/>
        </a:p>
      </dsp:txBody>
      <dsp:txXfrm>
        <a:off x="6042492" y="3993771"/>
        <a:ext cx="1344933" cy="1344933"/>
      </dsp:txXfrm>
    </dsp:sp>
    <dsp:sp modelId="{8BB4966B-B99F-4F35-AD28-2E5213FD3DED}">
      <dsp:nvSpPr>
        <dsp:cNvPr id="0" name=""/>
        <dsp:cNvSpPr/>
      </dsp:nvSpPr>
      <dsp:spPr>
        <a:xfrm rot="5400000">
          <a:off x="4388440" y="4750183"/>
          <a:ext cx="367119" cy="37441"/>
        </a:xfrm>
        <a:custGeom>
          <a:avLst/>
          <a:gdLst/>
          <a:ahLst/>
          <a:cxnLst/>
          <a:rect l="0" t="0" r="0" b="0"/>
          <a:pathLst>
            <a:path>
              <a:moveTo>
                <a:pt x="0" y="18720"/>
              </a:moveTo>
              <a:lnTo>
                <a:pt x="367119" y="18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NZ" sz="500" kern="1200"/>
        </a:p>
      </dsp:txBody>
      <dsp:txXfrm>
        <a:off x="4562822" y="4759726"/>
        <a:ext cx="18355" cy="18355"/>
      </dsp:txXfrm>
    </dsp:sp>
    <dsp:sp modelId="{3C6B8D06-ABB9-442C-806D-255D914487E3}">
      <dsp:nvSpPr>
        <dsp:cNvPr id="0" name=""/>
        <dsp:cNvSpPr/>
      </dsp:nvSpPr>
      <dsp:spPr>
        <a:xfrm>
          <a:off x="3620988" y="4952464"/>
          <a:ext cx="1902023" cy="190202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NZ" sz="1300" kern="1200" dirty="0" smtClean="0"/>
            <a:t>Beards were old fashioned and pointed to show manliness</a:t>
          </a:r>
          <a:endParaRPr lang="en-NZ" sz="1300" kern="1200" dirty="0"/>
        </a:p>
      </dsp:txBody>
      <dsp:txXfrm>
        <a:off x="3899533" y="5231009"/>
        <a:ext cx="1344933" cy="1344933"/>
      </dsp:txXfrm>
    </dsp:sp>
    <dsp:sp modelId="{071693E5-9432-42B4-9C38-3EFD3D53CE54}">
      <dsp:nvSpPr>
        <dsp:cNvPr id="0" name=""/>
        <dsp:cNvSpPr/>
      </dsp:nvSpPr>
      <dsp:spPr>
        <a:xfrm rot="9000000">
          <a:off x="3232565" y="4097088"/>
          <a:ext cx="299692" cy="37441"/>
        </a:xfrm>
        <a:custGeom>
          <a:avLst/>
          <a:gdLst/>
          <a:ahLst/>
          <a:cxnLst/>
          <a:rect l="0" t="0" r="0" b="0"/>
          <a:pathLst>
            <a:path>
              <a:moveTo>
                <a:pt x="0" y="18720"/>
              </a:moveTo>
              <a:lnTo>
                <a:pt x="299692" y="18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NZ" sz="500" kern="1200"/>
        </a:p>
      </dsp:txBody>
      <dsp:txXfrm rot="10800000">
        <a:off x="3374919" y="4108316"/>
        <a:ext cx="14984" cy="14984"/>
      </dsp:txXfrm>
    </dsp:sp>
    <dsp:sp modelId="{52241326-7743-4C32-92B9-7469BEA5D1A9}">
      <dsp:nvSpPr>
        <dsp:cNvPr id="0" name=""/>
        <dsp:cNvSpPr/>
      </dsp:nvSpPr>
      <dsp:spPr>
        <a:xfrm>
          <a:off x="1478029" y="3715226"/>
          <a:ext cx="1902023" cy="190202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NZ" sz="1300" kern="1200" dirty="0" smtClean="0"/>
            <a:t>Most masks represented general character </a:t>
          </a:r>
          <a:r>
            <a:rPr lang="en-NZ" sz="1300" kern="1200" dirty="0" smtClean="0"/>
            <a:t>types (</a:t>
          </a:r>
          <a:r>
            <a:rPr lang="en-NZ" sz="1300" kern="1200" dirty="0" err="1" smtClean="0"/>
            <a:t>eg</a:t>
          </a:r>
          <a:r>
            <a:rPr lang="en-NZ" sz="1300" kern="1200" dirty="0" smtClean="0"/>
            <a:t> farmers, slaves, soldiers, middle-aged men)</a:t>
          </a:r>
          <a:endParaRPr lang="en-NZ" sz="1300" kern="1200" dirty="0"/>
        </a:p>
      </dsp:txBody>
      <dsp:txXfrm>
        <a:off x="1756574" y="3993771"/>
        <a:ext cx="1344933" cy="1344933"/>
      </dsp:txXfrm>
    </dsp:sp>
    <dsp:sp modelId="{F50A4DB3-7E88-43B4-B777-978381F8843C}">
      <dsp:nvSpPr>
        <dsp:cNvPr id="0" name=""/>
        <dsp:cNvSpPr/>
      </dsp:nvSpPr>
      <dsp:spPr>
        <a:xfrm rot="12600000">
          <a:off x="3232565" y="2723470"/>
          <a:ext cx="299692" cy="37441"/>
        </a:xfrm>
        <a:custGeom>
          <a:avLst/>
          <a:gdLst/>
          <a:ahLst/>
          <a:cxnLst/>
          <a:rect l="0" t="0" r="0" b="0"/>
          <a:pathLst>
            <a:path>
              <a:moveTo>
                <a:pt x="0" y="18720"/>
              </a:moveTo>
              <a:lnTo>
                <a:pt x="299692" y="18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NZ" sz="500" kern="1200"/>
        </a:p>
      </dsp:txBody>
      <dsp:txXfrm rot="10800000">
        <a:off x="3374919" y="2734698"/>
        <a:ext cx="14984" cy="14984"/>
      </dsp:txXfrm>
    </dsp:sp>
    <dsp:sp modelId="{09B50C8A-B93A-4205-9EC8-6A232A4D8ADD}">
      <dsp:nvSpPr>
        <dsp:cNvPr id="0" name=""/>
        <dsp:cNvSpPr/>
      </dsp:nvSpPr>
      <dsp:spPr>
        <a:xfrm>
          <a:off x="1478029" y="1240750"/>
          <a:ext cx="1902023" cy="190202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NZ" sz="1300" kern="1200" smtClean="0"/>
            <a:t>Some comic masks were a definite attempt to recreate the face of a living individual </a:t>
          </a:r>
          <a:endParaRPr lang="en-NZ" sz="1300" kern="1200" dirty="0"/>
        </a:p>
      </dsp:txBody>
      <dsp:txXfrm>
        <a:off x="1756574" y="1519295"/>
        <a:ext cx="1344933" cy="134493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0416EEF4-EEB1-4584-8391-71E0801AD053}" type="datetimeFigureOut">
              <a:rPr lang="en-US" smtClean="0"/>
              <a:t>6/14/2016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EA633D9-9BC8-45FE-8CF9-22EA9FDCF20B}" type="slidenum">
              <a:rPr lang="en-NZ" smtClean="0"/>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416EEF4-EEB1-4584-8391-71E0801AD053}" type="datetimeFigureOut">
              <a:rPr lang="en-US" smtClean="0"/>
              <a:t>6/14/2016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EA633D9-9BC8-45FE-8CF9-22EA9FDCF20B}"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416EEF4-EEB1-4584-8391-71E0801AD053}" type="datetimeFigureOut">
              <a:rPr lang="en-US" smtClean="0"/>
              <a:t>6/14/2016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EA633D9-9BC8-45FE-8CF9-22EA9FDCF20B}" type="slidenum">
              <a:rPr lang="en-NZ" smtClean="0"/>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0416EEF4-EEB1-4584-8391-71E0801AD053}" type="datetimeFigureOut">
              <a:rPr lang="en-US" smtClean="0"/>
              <a:t>6/14/2016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EA633D9-9BC8-45FE-8CF9-22EA9FDCF20B}" type="slidenum">
              <a:rPr lang="en-NZ" smtClean="0"/>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16EEF4-EEB1-4584-8391-71E0801AD053}" type="datetimeFigureOut">
              <a:rPr lang="en-US" smtClean="0"/>
              <a:t>6/14/2016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0EA633D9-9BC8-45FE-8CF9-22EA9FDCF20B}" type="slidenum">
              <a:rPr lang="en-NZ" smtClean="0"/>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0416EEF4-EEB1-4584-8391-71E0801AD053}" type="datetimeFigureOut">
              <a:rPr lang="en-US" smtClean="0"/>
              <a:t>6/14/2016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EA633D9-9BC8-45FE-8CF9-22EA9FDCF20B}" type="slidenum">
              <a:rPr lang="en-NZ" smtClean="0"/>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0416EEF4-EEB1-4584-8391-71E0801AD053}" type="datetimeFigureOut">
              <a:rPr lang="en-US" smtClean="0"/>
              <a:t>6/14/2016</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0EA633D9-9BC8-45FE-8CF9-22EA9FDCF20B}" type="slidenum">
              <a:rPr lang="en-NZ" smtClean="0"/>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0416EEF4-EEB1-4584-8391-71E0801AD053}" type="datetimeFigureOut">
              <a:rPr lang="en-US" smtClean="0"/>
              <a:t>6/14/2016</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0EA633D9-9BC8-45FE-8CF9-22EA9FDCF20B}" type="slidenum">
              <a:rPr lang="en-NZ" smtClean="0"/>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6EEF4-EEB1-4584-8391-71E0801AD053}" type="datetimeFigureOut">
              <a:rPr lang="en-US" smtClean="0"/>
              <a:t>6/14/2016</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0EA633D9-9BC8-45FE-8CF9-22EA9FDCF20B}"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16EEF4-EEB1-4584-8391-71E0801AD053}" type="datetimeFigureOut">
              <a:rPr lang="en-US" smtClean="0"/>
              <a:t>6/14/2016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EA633D9-9BC8-45FE-8CF9-22EA9FDCF20B}" type="slidenum">
              <a:rPr lang="en-NZ" smtClean="0"/>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16EEF4-EEB1-4584-8391-71E0801AD053}" type="datetimeFigureOut">
              <a:rPr lang="en-US" smtClean="0"/>
              <a:t>6/14/2016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0EA633D9-9BC8-45FE-8CF9-22EA9FDCF20B}" type="slidenum">
              <a:rPr lang="en-NZ" smtClean="0"/>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6EEF4-EEB1-4584-8391-71E0801AD053}" type="datetimeFigureOut">
              <a:rPr lang="en-US" smtClean="0"/>
              <a:t>6/14/2016</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633D9-9BC8-45FE-8CF9-22EA9FDCF20B}" type="slidenum">
              <a:rPr lang="en-NZ" smtClean="0"/>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rVDeCsFn_9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xyQFtJfOonI"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76672"/>
            <a:ext cx="7886700" cy="425004"/>
          </a:xfrm>
        </p:spPr>
        <p:txBody>
          <a:bodyPr>
            <a:normAutofit fontScale="90000"/>
          </a:bodyPr>
          <a:lstStyle/>
          <a:p>
            <a:pPr algn="ctr"/>
            <a:r>
              <a:rPr lang="en-NZ" dirty="0" smtClean="0"/>
              <a:t>Research:  save webpages to www.getpocket.com</a:t>
            </a:r>
            <a:endParaRPr lang="en-NZ" dirty="0"/>
          </a:p>
        </p:txBody>
      </p:sp>
      <p:graphicFrame>
        <p:nvGraphicFramePr>
          <p:cNvPr id="4" name="Content Placeholder 3"/>
          <p:cNvGraphicFramePr>
            <a:graphicFrameLocks noGrp="1"/>
          </p:cNvGraphicFramePr>
          <p:nvPr>
            <p:ph idx="1"/>
            <p:extLst/>
          </p:nvPr>
        </p:nvGraphicFramePr>
        <p:xfrm>
          <a:off x="628650" y="1572029"/>
          <a:ext cx="7886700" cy="4776966"/>
        </p:xfrm>
        <a:graphic>
          <a:graphicData uri="http://schemas.openxmlformats.org/drawingml/2006/table">
            <a:tbl>
              <a:tblPr firstRow="1" bandRow="1">
                <a:tableStyleId>{5C22544A-7EE6-4342-B048-85BDC9FD1C3A}</a:tableStyleId>
              </a:tblPr>
              <a:tblGrid>
                <a:gridCol w="3943350"/>
                <a:gridCol w="3943350"/>
              </a:tblGrid>
              <a:tr h="2263140">
                <a:tc>
                  <a:txBody>
                    <a:bodyPr/>
                    <a:lstStyle/>
                    <a:p>
                      <a:pPr algn="ctr"/>
                      <a:r>
                        <a:rPr lang="en-NZ" sz="1800" dirty="0" smtClean="0">
                          <a:solidFill>
                            <a:schemeClr val="tx1"/>
                          </a:solidFill>
                          <a:latin typeface="+mj-lt"/>
                        </a:rPr>
                        <a:t>Who was Cleon?</a:t>
                      </a:r>
                    </a:p>
                    <a:p>
                      <a:pPr algn="ctr"/>
                      <a:endParaRPr lang="en-NZ" sz="1800" dirty="0" smtClean="0">
                        <a:solidFill>
                          <a:schemeClr val="tx1"/>
                        </a:solidFill>
                        <a:latin typeface="+mj-lt"/>
                      </a:endParaRPr>
                    </a:p>
                    <a:p>
                      <a:pPr algn="ctr"/>
                      <a:r>
                        <a:rPr lang="en-NZ" sz="1800" dirty="0" smtClean="0">
                          <a:solidFill>
                            <a:schemeClr val="tx1"/>
                          </a:solidFill>
                          <a:latin typeface="+mj-lt"/>
                        </a:rPr>
                        <a:t>What actions did he take? What was his personality like?</a:t>
                      </a:r>
                    </a:p>
                    <a:p>
                      <a:pPr algn="ctr"/>
                      <a:r>
                        <a:rPr lang="en-NZ" sz="1800" baseline="0" dirty="0" smtClean="0">
                          <a:solidFill>
                            <a:schemeClr val="tx1"/>
                          </a:solidFill>
                          <a:latin typeface="+mj-lt"/>
                        </a:rPr>
                        <a:t>Compare Cleon with a modern leader.  What are the similarities and differences?</a:t>
                      </a:r>
                    </a:p>
                    <a:p>
                      <a:pPr algn="ctr"/>
                      <a:endParaRPr lang="en-NZ" sz="1800" dirty="0"/>
                    </a:p>
                  </a:txBody>
                  <a:tcPr marL="68580" marR="68580" marT="34290" marB="34290">
                    <a:solidFill>
                      <a:srgbClr val="FFFF00"/>
                    </a:solidFill>
                  </a:tcPr>
                </a:tc>
                <a:tc>
                  <a:txBody>
                    <a:bodyPr/>
                    <a:lstStyle/>
                    <a:p>
                      <a:pPr algn="ctr"/>
                      <a:r>
                        <a:rPr lang="en-NZ" sz="1800" dirty="0" smtClean="0">
                          <a:latin typeface="Baskerville Old Face" panose="02020602080505020303" pitchFamily="18" charset="0"/>
                        </a:rPr>
                        <a:t>Who was </a:t>
                      </a:r>
                      <a:r>
                        <a:rPr lang="en-NZ" sz="1800" dirty="0" err="1" smtClean="0">
                          <a:latin typeface="Baskerville Old Face" panose="02020602080505020303" pitchFamily="18" charset="0"/>
                        </a:rPr>
                        <a:t>Perikles</a:t>
                      </a:r>
                      <a:r>
                        <a:rPr lang="en-NZ" sz="1800" dirty="0" smtClean="0">
                          <a:latin typeface="Baskerville Old Face" panose="02020602080505020303" pitchFamily="18" charset="0"/>
                        </a:rPr>
                        <a:t>?</a:t>
                      </a:r>
                    </a:p>
                    <a:p>
                      <a:pPr algn="ctr"/>
                      <a:endParaRPr lang="en-NZ" sz="1800" dirty="0" smtClean="0">
                        <a:latin typeface="Baskerville Old Face" panose="02020602080505020303" pitchFamily="18" charset="0"/>
                      </a:endParaRPr>
                    </a:p>
                    <a:p>
                      <a:pPr algn="ctr"/>
                      <a:r>
                        <a:rPr lang="en-NZ" sz="1800" dirty="0" smtClean="0">
                          <a:latin typeface="Baskerville Old Face" panose="02020602080505020303" pitchFamily="18" charset="0"/>
                        </a:rPr>
                        <a:t>What</a:t>
                      </a:r>
                      <a:r>
                        <a:rPr lang="en-NZ" sz="1800" baseline="0" dirty="0" smtClean="0">
                          <a:latin typeface="Baskerville Old Face" panose="02020602080505020303" pitchFamily="18" charset="0"/>
                        </a:rPr>
                        <a:t> were his ideas about leading society?  How did he develop Athenian culture?  How did Athenian citizens respond to him?</a:t>
                      </a:r>
                      <a:endParaRPr lang="en-NZ" sz="1800" dirty="0" smtClean="0">
                        <a:latin typeface="Baskerville Old Face" panose="02020602080505020303" pitchFamily="18" charset="0"/>
                      </a:endParaRPr>
                    </a:p>
                    <a:p>
                      <a:pPr algn="ctr"/>
                      <a:endParaRPr lang="en-NZ" sz="1800" dirty="0">
                        <a:latin typeface="Baskerville Old Face" panose="02020602080505020303" pitchFamily="18" charset="0"/>
                      </a:endParaRPr>
                    </a:p>
                  </a:txBody>
                  <a:tcPr marL="68580" marR="68580" marT="34290" marB="34290">
                    <a:solidFill>
                      <a:srgbClr val="0070C0"/>
                    </a:solidFill>
                  </a:tcPr>
                </a:tc>
              </a:tr>
              <a:tr h="2513826">
                <a:tc>
                  <a:txBody>
                    <a:bodyPr/>
                    <a:lstStyle/>
                    <a:p>
                      <a:pPr algn="ctr"/>
                      <a:r>
                        <a:rPr lang="en-NZ" sz="1500" dirty="0" smtClean="0">
                          <a:solidFill>
                            <a:schemeClr val="bg1"/>
                          </a:solidFill>
                          <a:latin typeface="FangSong" panose="02010609060101010101" pitchFamily="49" charset="-122"/>
                          <a:ea typeface="FangSong" panose="02010609060101010101" pitchFamily="49" charset="-122"/>
                        </a:rPr>
                        <a:t>How did the Law Courts/judicial system function</a:t>
                      </a:r>
                      <a:r>
                        <a:rPr lang="en-NZ" sz="1500" baseline="0" dirty="0" smtClean="0">
                          <a:solidFill>
                            <a:schemeClr val="bg1"/>
                          </a:solidFill>
                          <a:latin typeface="FangSong" panose="02010609060101010101" pitchFamily="49" charset="-122"/>
                          <a:ea typeface="FangSong" panose="02010609060101010101" pitchFamily="49" charset="-122"/>
                        </a:rPr>
                        <a:t> in ancient Athens?  </a:t>
                      </a:r>
                    </a:p>
                    <a:p>
                      <a:pPr algn="ctr"/>
                      <a:r>
                        <a:rPr lang="en-NZ" sz="1500" baseline="0" dirty="0" smtClean="0">
                          <a:solidFill>
                            <a:schemeClr val="bg1"/>
                          </a:solidFill>
                          <a:latin typeface="FangSong" panose="02010609060101010101" pitchFamily="49" charset="-122"/>
                          <a:ea typeface="FangSong" panose="02010609060101010101" pitchFamily="49" charset="-122"/>
                        </a:rPr>
                        <a:t>How much was a juror paid?  How much ‘power’ did a juror have?</a:t>
                      </a:r>
                    </a:p>
                    <a:p>
                      <a:pPr algn="ctr"/>
                      <a:r>
                        <a:rPr lang="en-NZ" sz="1500" dirty="0" smtClean="0">
                          <a:solidFill>
                            <a:schemeClr val="bg1"/>
                          </a:solidFill>
                          <a:latin typeface="FangSong" panose="02010609060101010101" pitchFamily="49" charset="-122"/>
                          <a:ea typeface="FangSong" panose="02010609060101010101" pitchFamily="49" charset="-122"/>
                        </a:rPr>
                        <a:t>Compare</a:t>
                      </a:r>
                      <a:r>
                        <a:rPr lang="en-NZ" sz="1500" baseline="0" dirty="0" smtClean="0">
                          <a:solidFill>
                            <a:schemeClr val="bg1"/>
                          </a:solidFill>
                          <a:latin typeface="FangSong" panose="02010609060101010101" pitchFamily="49" charset="-122"/>
                          <a:ea typeface="FangSong" panose="02010609060101010101" pitchFamily="49" charset="-122"/>
                        </a:rPr>
                        <a:t> this ancient system with our modern NZ system of juries.</a:t>
                      </a:r>
                    </a:p>
                    <a:p>
                      <a:pPr algn="ctr"/>
                      <a:r>
                        <a:rPr lang="en-NZ" sz="1500" baseline="0" dirty="0" smtClean="0">
                          <a:solidFill>
                            <a:schemeClr val="bg1"/>
                          </a:solidFill>
                          <a:latin typeface="FangSong" panose="02010609060101010101" pitchFamily="49" charset="-122"/>
                          <a:ea typeface="FangSong" panose="02010609060101010101" pitchFamily="49" charset="-122"/>
                        </a:rPr>
                        <a:t>Helpful link:  http://www.justice.govt.nz/services/access-to-justice/jury-service-1/about-jury-service</a:t>
                      </a:r>
                    </a:p>
                  </a:txBody>
                  <a:tcPr marL="68580" marR="68580" marT="34290" marB="34290">
                    <a:solidFill>
                      <a:srgbClr val="FF00FF"/>
                    </a:solidFill>
                  </a:tcPr>
                </a:tc>
                <a:tc>
                  <a:txBody>
                    <a:bodyPr/>
                    <a:lstStyle/>
                    <a:p>
                      <a:pPr algn="ctr"/>
                      <a:r>
                        <a:rPr lang="en-NZ" sz="1800" dirty="0" smtClean="0">
                          <a:solidFill>
                            <a:schemeClr val="bg1"/>
                          </a:solidFill>
                          <a:latin typeface="Rockwell" panose="02060603020205020403" pitchFamily="18" charset="0"/>
                        </a:rPr>
                        <a:t>Who was Aristophanes?  </a:t>
                      </a:r>
                    </a:p>
                    <a:p>
                      <a:pPr algn="ctr"/>
                      <a:endParaRPr lang="en-NZ" sz="1800" dirty="0" smtClean="0">
                        <a:solidFill>
                          <a:schemeClr val="bg1"/>
                        </a:solidFill>
                        <a:latin typeface="Rockwell" panose="02060603020205020403" pitchFamily="18" charset="0"/>
                      </a:endParaRPr>
                    </a:p>
                    <a:p>
                      <a:pPr algn="ctr"/>
                      <a:r>
                        <a:rPr lang="en-NZ" sz="1800" dirty="0" smtClean="0">
                          <a:solidFill>
                            <a:schemeClr val="bg1"/>
                          </a:solidFill>
                          <a:latin typeface="Rockwell" panose="02060603020205020403" pitchFamily="18" charset="0"/>
                        </a:rPr>
                        <a:t>Create a timeline of socio-political events during</a:t>
                      </a:r>
                      <a:r>
                        <a:rPr lang="en-NZ" sz="1800" baseline="0" dirty="0" smtClean="0">
                          <a:solidFill>
                            <a:schemeClr val="bg1"/>
                          </a:solidFill>
                          <a:latin typeface="Rockwell" panose="02060603020205020403" pitchFamily="18" charset="0"/>
                        </a:rPr>
                        <a:t> his life.</a:t>
                      </a:r>
                    </a:p>
                    <a:p>
                      <a:pPr algn="ctr"/>
                      <a:endParaRPr lang="en-NZ" sz="1800" baseline="0" dirty="0" smtClean="0">
                        <a:solidFill>
                          <a:schemeClr val="bg1"/>
                        </a:solidFill>
                        <a:latin typeface="Rockwell" panose="02060603020205020403" pitchFamily="18" charset="0"/>
                      </a:endParaRPr>
                    </a:p>
                    <a:p>
                      <a:pPr algn="ctr"/>
                      <a:r>
                        <a:rPr lang="en-NZ" sz="1800" baseline="0" dirty="0" smtClean="0">
                          <a:solidFill>
                            <a:schemeClr val="bg1"/>
                          </a:solidFill>
                          <a:latin typeface="Rockwell" panose="02060603020205020403" pitchFamily="18" charset="0"/>
                        </a:rPr>
                        <a:t>Include the oligarchic revolutions, the Battle of </a:t>
                      </a:r>
                      <a:r>
                        <a:rPr lang="en-NZ" sz="1800" baseline="0" dirty="0" err="1" smtClean="0">
                          <a:solidFill>
                            <a:schemeClr val="bg1"/>
                          </a:solidFill>
                          <a:latin typeface="Rockwell" panose="02060603020205020403" pitchFamily="18" charset="0"/>
                        </a:rPr>
                        <a:t>Arginusae</a:t>
                      </a:r>
                      <a:r>
                        <a:rPr lang="en-NZ" sz="1800" baseline="0" dirty="0" smtClean="0">
                          <a:solidFill>
                            <a:schemeClr val="bg1"/>
                          </a:solidFill>
                          <a:latin typeface="Rockwell" panose="02060603020205020403" pitchFamily="18" charset="0"/>
                        </a:rPr>
                        <a:t>, Cleon, the year Wasps was written.</a:t>
                      </a:r>
                      <a:endParaRPr lang="en-NZ" sz="1800" dirty="0">
                        <a:solidFill>
                          <a:schemeClr val="bg1"/>
                        </a:solidFill>
                        <a:latin typeface="Rockwell" panose="02060603020205020403" pitchFamily="18" charset="0"/>
                      </a:endParaRPr>
                    </a:p>
                  </a:txBody>
                  <a:tcPr marL="68580" marR="68580" marT="34290" marB="34290">
                    <a:solidFill>
                      <a:srgbClr val="00B050"/>
                    </a:solidFill>
                  </a:tcPr>
                </a:tc>
              </a:tr>
            </a:tbl>
          </a:graphicData>
        </a:graphic>
      </p:graphicFrame>
    </p:spTree>
    <p:extLst>
      <p:ext uri="{BB962C8B-B14F-4D97-AF65-F5344CB8AC3E}">
        <p14:creationId xmlns:p14="http://schemas.microsoft.com/office/powerpoint/2010/main" val="2453205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Poets</a:t>
            </a:r>
            <a:endParaRPr lang="en-NZ" dirty="0"/>
          </a:p>
        </p:txBody>
      </p:sp>
      <p:sp>
        <p:nvSpPr>
          <p:cNvPr id="4" name="TextBox 3"/>
          <p:cNvSpPr txBox="1"/>
          <p:nvPr/>
        </p:nvSpPr>
        <p:spPr>
          <a:xfrm>
            <a:off x="428596" y="1571612"/>
            <a:ext cx="8429684" cy="3539430"/>
          </a:xfrm>
          <a:prstGeom prst="rect">
            <a:avLst/>
          </a:prstGeom>
          <a:noFill/>
        </p:spPr>
        <p:txBody>
          <a:bodyPr wrap="square" rtlCol="0">
            <a:spAutoFit/>
          </a:bodyPr>
          <a:lstStyle/>
          <a:p>
            <a:pPr algn="just"/>
            <a:r>
              <a:rPr lang="en-NZ" sz="2800" dirty="0" smtClean="0"/>
              <a:t>The playwrights were chosen by </a:t>
            </a:r>
            <a:r>
              <a:rPr lang="en-NZ" sz="2800" dirty="0" smtClean="0"/>
              <a:t>the </a:t>
            </a:r>
            <a:r>
              <a:rPr lang="en-NZ" sz="2800" i="1" dirty="0" smtClean="0"/>
              <a:t>archons</a:t>
            </a:r>
            <a:r>
              <a:rPr lang="en-NZ" sz="2800" dirty="0" smtClean="0"/>
              <a:t> (magistrate) </a:t>
            </a:r>
            <a:r>
              <a:rPr lang="en-NZ" sz="2800" dirty="0" smtClean="0"/>
              <a:t>who were appointed yearly through a ballet.  The </a:t>
            </a:r>
            <a:r>
              <a:rPr lang="en-NZ" sz="2800" i="1" dirty="0" smtClean="0"/>
              <a:t>Archon </a:t>
            </a:r>
            <a:r>
              <a:rPr lang="en-NZ" sz="2800" i="1" dirty="0" err="1" smtClean="0"/>
              <a:t>Eponymus</a:t>
            </a:r>
            <a:r>
              <a:rPr lang="en-NZ" sz="2800" i="1" dirty="0"/>
              <a:t> </a:t>
            </a:r>
            <a:r>
              <a:rPr lang="en-NZ" sz="2800" dirty="0" smtClean="0"/>
              <a:t>presided </a:t>
            </a:r>
            <a:r>
              <a:rPr lang="en-NZ" sz="2800" dirty="0" smtClean="0"/>
              <a:t>over the City Dionysia.  The </a:t>
            </a:r>
            <a:r>
              <a:rPr lang="en-NZ" sz="2800" i="1" dirty="0" smtClean="0"/>
              <a:t>archons </a:t>
            </a:r>
            <a:r>
              <a:rPr lang="en-NZ" sz="2800" dirty="0" smtClean="0"/>
              <a:t>probably chose </a:t>
            </a:r>
            <a:r>
              <a:rPr lang="en-NZ" sz="2800" dirty="0" smtClean="0"/>
              <a:t>dramatists </a:t>
            </a:r>
            <a:r>
              <a:rPr lang="en-NZ" sz="2800" dirty="0" smtClean="0"/>
              <a:t>who were already established.  These </a:t>
            </a:r>
            <a:r>
              <a:rPr lang="en-NZ" sz="2800" dirty="0" smtClean="0"/>
              <a:t>dramatists</a:t>
            </a:r>
            <a:r>
              <a:rPr lang="en-NZ" sz="2800" dirty="0" smtClean="0"/>
              <a:t> </a:t>
            </a:r>
            <a:r>
              <a:rPr lang="en-NZ" sz="2800" dirty="0" smtClean="0"/>
              <a:t>did not submit completed plays,  but probably offered a detailed account of what they had in mind, and perhaps also read specimens of their work.  The poets were paid for their work.</a:t>
            </a:r>
            <a:endParaRPr lang="en-NZ"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Actors</a:t>
            </a:r>
            <a:endParaRPr lang="en-NZ" dirty="0"/>
          </a:p>
        </p:txBody>
      </p:sp>
      <p:sp>
        <p:nvSpPr>
          <p:cNvPr id="4" name="TextBox 3"/>
          <p:cNvSpPr txBox="1"/>
          <p:nvPr/>
        </p:nvSpPr>
        <p:spPr>
          <a:xfrm>
            <a:off x="357158" y="2214554"/>
            <a:ext cx="8215370" cy="2062103"/>
          </a:xfrm>
          <a:prstGeom prst="rect">
            <a:avLst/>
          </a:prstGeom>
          <a:noFill/>
        </p:spPr>
        <p:txBody>
          <a:bodyPr wrap="square" rtlCol="0">
            <a:spAutoFit/>
          </a:bodyPr>
          <a:lstStyle/>
          <a:p>
            <a:pPr algn="just"/>
            <a:r>
              <a:rPr lang="en-NZ" sz="3200" dirty="0" smtClean="0"/>
              <a:t>Actors were allocated for a performance and paid for by the state, and allocated to performances so that there would be no favouritism.</a:t>
            </a:r>
            <a:endParaRPr lang="en-NZ"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Choregos</a:t>
            </a:r>
            <a:endParaRPr lang="en-NZ" dirty="0"/>
          </a:p>
        </p:txBody>
      </p:sp>
      <p:sp>
        <p:nvSpPr>
          <p:cNvPr id="5" name="TextBox 4"/>
          <p:cNvSpPr txBox="1"/>
          <p:nvPr/>
        </p:nvSpPr>
        <p:spPr>
          <a:xfrm>
            <a:off x="428596" y="2071678"/>
            <a:ext cx="8429684" cy="3539430"/>
          </a:xfrm>
          <a:prstGeom prst="rect">
            <a:avLst/>
          </a:prstGeom>
          <a:noFill/>
        </p:spPr>
        <p:txBody>
          <a:bodyPr wrap="square" rtlCol="0">
            <a:spAutoFit/>
          </a:bodyPr>
          <a:lstStyle/>
          <a:p>
            <a:pPr algn="just"/>
            <a:r>
              <a:rPr lang="en-NZ" sz="2800" dirty="0" smtClean="0"/>
              <a:t>This offical was assigned to each play.  It was his job to hire the chorus, train it and fit it out at his own expense.  Dramatists produced their own plays, but separate producers were not unknown.  The richest citizens were asked to become </a:t>
            </a:r>
            <a:r>
              <a:rPr lang="en-NZ" sz="2800" i="1" dirty="0" smtClean="0"/>
              <a:t>choregoi</a:t>
            </a:r>
            <a:r>
              <a:rPr lang="en-NZ" sz="2800" dirty="0" smtClean="0"/>
              <a:t>.</a:t>
            </a:r>
          </a:p>
          <a:p>
            <a:pPr algn="just"/>
            <a:r>
              <a:rPr lang="en-NZ" sz="2800" dirty="0" smtClean="0"/>
              <a:t>In 406 and 405BC the duties of the </a:t>
            </a:r>
            <a:r>
              <a:rPr lang="en-NZ" sz="2800" i="1" dirty="0" smtClean="0"/>
              <a:t>choregos</a:t>
            </a:r>
            <a:r>
              <a:rPr lang="en-NZ" sz="2800" dirty="0" smtClean="0"/>
              <a:t> in both tragedy and comedy were divided between two men, because of economic conditions caused by the war.</a:t>
            </a:r>
            <a:endParaRPr lang="en-NZ"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Judging</a:t>
            </a:r>
            <a:endParaRPr lang="en-NZ" dirty="0"/>
          </a:p>
        </p:txBody>
      </p:sp>
      <p:sp>
        <p:nvSpPr>
          <p:cNvPr id="3" name="TextBox 2"/>
          <p:cNvSpPr txBox="1"/>
          <p:nvPr/>
        </p:nvSpPr>
        <p:spPr>
          <a:xfrm>
            <a:off x="214282" y="1500174"/>
            <a:ext cx="8643998" cy="4401205"/>
          </a:xfrm>
          <a:prstGeom prst="rect">
            <a:avLst/>
          </a:prstGeom>
          <a:noFill/>
        </p:spPr>
        <p:txBody>
          <a:bodyPr wrap="square" rtlCol="0">
            <a:spAutoFit/>
          </a:bodyPr>
          <a:lstStyle/>
          <a:p>
            <a:pPr algn="just"/>
            <a:r>
              <a:rPr lang="en-NZ" sz="2800" dirty="0" smtClean="0"/>
              <a:t>Was very elaborate.  Judges seem to have sworn an oath to be fair.  10 judges were chosen by a ballet when the competition opened from a hundred candidates who had in turn been chosen from a even larger number.  At the end of each day, each judge placed his verdict in an urn: 5 of the urns (again selected by ballet) were opened, the rest ignored.  This system made bribery (which was common) difficult, while the plays were judged by average citizens, not experts.  The system of “allotment” allowed the gods a role in the </a:t>
            </a:r>
            <a:r>
              <a:rPr lang="en-NZ" sz="2800" dirty="0" smtClean="0"/>
              <a:t>judging!</a:t>
            </a:r>
            <a:endParaRPr lang="en-NZ"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Prizes</a:t>
            </a:r>
            <a:endParaRPr lang="en-NZ" dirty="0"/>
          </a:p>
        </p:txBody>
      </p:sp>
      <p:sp>
        <p:nvSpPr>
          <p:cNvPr id="3" name="TextBox 2"/>
          <p:cNvSpPr txBox="1"/>
          <p:nvPr/>
        </p:nvSpPr>
        <p:spPr>
          <a:xfrm>
            <a:off x="428596" y="1643050"/>
            <a:ext cx="8286808" cy="3539430"/>
          </a:xfrm>
          <a:prstGeom prst="rect">
            <a:avLst/>
          </a:prstGeom>
          <a:noFill/>
        </p:spPr>
        <p:txBody>
          <a:bodyPr wrap="square" rtlCol="0">
            <a:spAutoFit/>
          </a:bodyPr>
          <a:lstStyle/>
          <a:p>
            <a:pPr algn="just"/>
            <a:r>
              <a:rPr lang="en-NZ" sz="3200" dirty="0" smtClean="0"/>
              <a:t>There were 3 prizes for comedy, but since the number of plays had been reduced from 5 to 3 as a war was going on, to receive third prize was no honour.  The winning playwright, </a:t>
            </a:r>
            <a:r>
              <a:rPr lang="en-NZ" sz="3200" i="1" dirty="0" smtClean="0"/>
              <a:t>choregos</a:t>
            </a:r>
            <a:r>
              <a:rPr lang="en-NZ" sz="3200" dirty="0" smtClean="0"/>
              <a:t> and actors were awarded garlands of ivy.  It is probable that there was financial award for the winning comic playwright.</a:t>
            </a:r>
            <a:endParaRPr lang="en-NZ"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rVDeCsFn_9U"/>
          <p:cNvPicPr>
            <a:picLocks noGrp="1" noRot="1" noChangeAspect="1"/>
          </p:cNvPicPr>
          <p:nvPr>
            <p:ph idx="1"/>
            <a:videoFile r:link="rId1"/>
          </p:nvPr>
        </p:nvPicPr>
        <p:blipFill>
          <a:blip r:embed="rId3"/>
          <a:stretch>
            <a:fillRect/>
          </a:stretch>
        </p:blipFill>
        <p:spPr>
          <a:xfrm>
            <a:off x="2286000" y="2576513"/>
            <a:ext cx="4572000" cy="2571750"/>
          </a:xfrm>
          <a:prstGeom prst="rect">
            <a:avLst/>
          </a:prstGeom>
        </p:spPr>
      </p:pic>
    </p:spTree>
    <p:extLst>
      <p:ext uri="{BB962C8B-B14F-4D97-AF65-F5344CB8AC3E}">
        <p14:creationId xmlns:p14="http://schemas.microsoft.com/office/powerpoint/2010/main" val="26600731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smtClean="0"/>
              <a:t>Masks and Costumes</a:t>
            </a:r>
            <a:endParaRPr lang="en-NZ" dirty="0"/>
          </a:p>
        </p:txBody>
      </p:sp>
      <p:pic>
        <p:nvPicPr>
          <p:cNvPr id="4" name="Picture 3"/>
          <p:cNvPicPr>
            <a:picLocks noChangeAspect="1"/>
          </p:cNvPicPr>
          <p:nvPr/>
        </p:nvPicPr>
        <p:blipFill>
          <a:blip r:embed="rId2"/>
          <a:stretch>
            <a:fillRect/>
          </a:stretch>
        </p:blipFill>
        <p:spPr>
          <a:xfrm>
            <a:off x="3265562" y="4077072"/>
            <a:ext cx="2114550" cy="2162175"/>
          </a:xfrm>
          <a:prstGeom prst="rect">
            <a:avLst/>
          </a:prstGeom>
        </p:spPr>
      </p:pic>
      <p:sp>
        <p:nvSpPr>
          <p:cNvPr id="3" name="Subtitle 2"/>
          <p:cNvSpPr>
            <a:spLocks noGrp="1"/>
          </p:cNvSpPr>
          <p:nvPr>
            <p:ph type="subTitle" idx="1"/>
          </p:nvPr>
        </p:nvSpPr>
        <p:spPr/>
        <p:txBody>
          <a:bodyPr/>
          <a:lstStyle/>
          <a:p>
            <a:endParaRPr lang="en-NZ" dirty="0"/>
          </a:p>
        </p:txBody>
      </p:sp>
      <p:pic>
        <p:nvPicPr>
          <p:cNvPr id="5" name="Picture 4"/>
          <p:cNvPicPr>
            <a:picLocks noChangeAspect="1"/>
          </p:cNvPicPr>
          <p:nvPr/>
        </p:nvPicPr>
        <p:blipFill>
          <a:blip r:embed="rId3"/>
          <a:stretch>
            <a:fillRect/>
          </a:stretch>
        </p:blipFill>
        <p:spPr>
          <a:xfrm>
            <a:off x="6123845" y="3600450"/>
            <a:ext cx="2466975" cy="1847850"/>
          </a:xfrm>
          <a:prstGeom prst="rect">
            <a:avLst/>
          </a:prstGeom>
        </p:spPr>
      </p:pic>
      <p:pic>
        <p:nvPicPr>
          <p:cNvPr id="7" name="Picture 6"/>
          <p:cNvPicPr>
            <a:picLocks noChangeAspect="1"/>
          </p:cNvPicPr>
          <p:nvPr/>
        </p:nvPicPr>
        <p:blipFill>
          <a:blip r:embed="rId4"/>
          <a:stretch>
            <a:fillRect/>
          </a:stretch>
        </p:blipFill>
        <p:spPr>
          <a:xfrm>
            <a:off x="827584" y="3600450"/>
            <a:ext cx="1796785" cy="2405288"/>
          </a:xfrm>
          <a:prstGeom prst="rect">
            <a:avLst/>
          </a:prstGeom>
        </p:spPr>
      </p:pic>
      <p:pic>
        <p:nvPicPr>
          <p:cNvPr id="8" name="Picture 7"/>
          <p:cNvPicPr>
            <a:picLocks noChangeAspect="1"/>
          </p:cNvPicPr>
          <p:nvPr/>
        </p:nvPicPr>
        <p:blipFill>
          <a:blip r:embed="rId5"/>
          <a:stretch>
            <a:fillRect/>
          </a:stretch>
        </p:blipFill>
        <p:spPr>
          <a:xfrm>
            <a:off x="685800" y="61792"/>
            <a:ext cx="3166120" cy="206863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Purposes of masks</a:t>
            </a:r>
            <a:endParaRPr lang="en-NZ" dirty="0"/>
          </a:p>
        </p:txBody>
      </p:sp>
      <p:sp>
        <p:nvSpPr>
          <p:cNvPr id="3" name="Content Placeholder 2"/>
          <p:cNvSpPr>
            <a:spLocks noGrp="1"/>
          </p:cNvSpPr>
          <p:nvPr>
            <p:ph idx="1"/>
          </p:nvPr>
        </p:nvSpPr>
        <p:spPr/>
        <p:txBody>
          <a:bodyPr/>
          <a:lstStyle/>
          <a:p>
            <a:r>
              <a:rPr lang="en-NZ" dirty="0" smtClean="0"/>
              <a:t>Neutralised the actor’s own personality</a:t>
            </a:r>
          </a:p>
          <a:p>
            <a:r>
              <a:rPr lang="en-NZ" dirty="0" smtClean="0"/>
              <a:t>Gaping mouth intended to produce resonance (amplify the actor’s voice)</a:t>
            </a:r>
          </a:p>
          <a:p>
            <a:r>
              <a:rPr lang="en-NZ" dirty="0" smtClean="0"/>
              <a:t>Exaggerated features of the face so that they could be seen from the back of the theatre</a:t>
            </a:r>
            <a:endParaRPr lang="en-NZ" dirty="0"/>
          </a:p>
        </p:txBody>
      </p:sp>
    </p:spTree>
    <p:extLst>
      <p:ext uri="{BB962C8B-B14F-4D97-AF65-F5344CB8AC3E}">
        <p14:creationId xmlns:p14="http://schemas.microsoft.com/office/powerpoint/2010/main" val="3848230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75056104"/>
              </p:ext>
            </p:extLst>
          </p:nvPr>
        </p:nvGraphicFramePr>
        <p:xfrm>
          <a:off x="0" y="27384"/>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xyQFtJfOonI"/>
          <p:cNvPicPr>
            <a:picLocks noGrp="1" noRot="1" noChangeAspect="1"/>
          </p:cNvPicPr>
          <p:nvPr>
            <p:ph idx="1"/>
            <a:videoFile r:link="rId1"/>
          </p:nvPr>
        </p:nvPicPr>
        <p:blipFill>
          <a:blip r:embed="rId3"/>
          <a:stretch>
            <a:fillRect/>
          </a:stretch>
        </p:blipFill>
        <p:spPr>
          <a:xfrm>
            <a:off x="2286000" y="2576513"/>
            <a:ext cx="4572000" cy="2571750"/>
          </a:xfrm>
          <a:prstGeom prst="rect">
            <a:avLst/>
          </a:prstGeom>
        </p:spPr>
      </p:pic>
    </p:spTree>
    <p:extLst>
      <p:ext uri="{BB962C8B-B14F-4D97-AF65-F5344CB8AC3E}">
        <p14:creationId xmlns:p14="http://schemas.microsoft.com/office/powerpoint/2010/main" val="748373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Greek drama masks</a:t>
            </a:r>
            <a:endParaRPr lang="en-NZ" dirty="0"/>
          </a:p>
        </p:txBody>
      </p:sp>
      <p:graphicFrame>
        <p:nvGraphicFramePr>
          <p:cNvPr id="4" name="Content Placeholder 3"/>
          <p:cNvGraphicFramePr>
            <a:graphicFrameLocks noGrp="1"/>
          </p:cNvGraphicFramePr>
          <p:nvPr>
            <p:ph idx="1"/>
            <p:extLst/>
          </p:nvPr>
        </p:nvGraphicFramePr>
        <p:xfrm>
          <a:off x="628650" y="2226469"/>
          <a:ext cx="7886700" cy="3215640"/>
        </p:xfrm>
        <a:graphic>
          <a:graphicData uri="http://schemas.openxmlformats.org/drawingml/2006/table">
            <a:tbl>
              <a:tblPr firstRow="1" bandRow="1">
                <a:tableStyleId>{5C22544A-7EE6-4342-B048-85BDC9FD1C3A}</a:tableStyleId>
              </a:tblPr>
              <a:tblGrid>
                <a:gridCol w="3943350"/>
                <a:gridCol w="3943350"/>
              </a:tblGrid>
              <a:tr h="800100">
                <a:tc>
                  <a:txBody>
                    <a:bodyPr/>
                    <a:lstStyle/>
                    <a:p>
                      <a:pPr algn="ctr"/>
                      <a:r>
                        <a:rPr lang="en-NZ" sz="2400" dirty="0" smtClean="0"/>
                        <a:t>Advantages </a:t>
                      </a:r>
                    </a:p>
                    <a:p>
                      <a:pPr algn="ctr"/>
                      <a:endParaRPr lang="en-NZ" sz="2400" dirty="0"/>
                    </a:p>
                  </a:txBody>
                  <a:tcPr marL="68580" marR="68580" marT="34290" marB="34290"/>
                </a:tc>
                <a:tc>
                  <a:txBody>
                    <a:bodyPr/>
                    <a:lstStyle/>
                    <a:p>
                      <a:pPr algn="ctr"/>
                      <a:r>
                        <a:rPr lang="en-NZ" sz="2400" dirty="0" smtClean="0"/>
                        <a:t>Disadvantages </a:t>
                      </a:r>
                      <a:endParaRPr lang="en-NZ" sz="2400" dirty="0"/>
                    </a:p>
                  </a:txBody>
                  <a:tcPr marL="68580" marR="68580" marT="34290" marB="34290"/>
                </a:tc>
              </a:tr>
              <a:tr h="2331720">
                <a:tc>
                  <a:txBody>
                    <a:bodyPr/>
                    <a:lstStyle/>
                    <a:p>
                      <a:endParaRPr lang="en-NZ" sz="1400" dirty="0" smtClean="0"/>
                    </a:p>
                    <a:p>
                      <a:endParaRPr lang="en-NZ" sz="1400" dirty="0" smtClean="0"/>
                    </a:p>
                    <a:p>
                      <a:endParaRPr lang="en-NZ" sz="1400" dirty="0" smtClean="0"/>
                    </a:p>
                    <a:p>
                      <a:endParaRPr lang="en-NZ" sz="1400" dirty="0" smtClean="0"/>
                    </a:p>
                    <a:p>
                      <a:endParaRPr lang="en-NZ" sz="1400" dirty="0" smtClean="0"/>
                    </a:p>
                    <a:p>
                      <a:endParaRPr lang="en-NZ" sz="1400" dirty="0" smtClean="0"/>
                    </a:p>
                    <a:p>
                      <a:endParaRPr lang="en-NZ" sz="1400" dirty="0" smtClean="0"/>
                    </a:p>
                    <a:p>
                      <a:endParaRPr lang="en-NZ" sz="1400" dirty="0" smtClean="0"/>
                    </a:p>
                    <a:p>
                      <a:endParaRPr lang="en-NZ" sz="1400" dirty="0" smtClean="0"/>
                    </a:p>
                    <a:p>
                      <a:endParaRPr lang="en-NZ" sz="1400" dirty="0" smtClean="0"/>
                    </a:p>
                    <a:p>
                      <a:endParaRPr lang="en-NZ" sz="1400" dirty="0"/>
                    </a:p>
                  </a:txBody>
                  <a:tcPr marL="68580" marR="68580" marT="34290" marB="34290"/>
                </a:tc>
                <a:tc>
                  <a:txBody>
                    <a:bodyPr/>
                    <a:lstStyle/>
                    <a:p>
                      <a:endParaRPr lang="en-NZ" sz="1400"/>
                    </a:p>
                  </a:txBody>
                  <a:tcPr marL="68580" marR="68580" marT="34290" marB="34290"/>
                </a:tc>
              </a:tr>
            </a:tbl>
          </a:graphicData>
        </a:graphic>
      </p:graphicFrame>
    </p:spTree>
    <p:extLst>
      <p:ext uri="{BB962C8B-B14F-4D97-AF65-F5344CB8AC3E}">
        <p14:creationId xmlns:p14="http://schemas.microsoft.com/office/powerpoint/2010/main" val="2725667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en-NZ" dirty="0" smtClean="0"/>
              <a:t>Greek drama masks</a:t>
            </a:r>
            <a:endParaRPr lang="en-NZ"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1124775"/>
              </p:ext>
            </p:extLst>
          </p:nvPr>
        </p:nvGraphicFramePr>
        <p:xfrm>
          <a:off x="35497" y="836712"/>
          <a:ext cx="8856984" cy="6035040"/>
        </p:xfrm>
        <a:graphic>
          <a:graphicData uri="http://schemas.openxmlformats.org/drawingml/2006/table">
            <a:tbl>
              <a:tblPr firstRow="1" firstCol="1" lastRow="1" lastCol="1" bandRow="1" bandCol="1"/>
              <a:tblGrid>
                <a:gridCol w="4536593"/>
                <a:gridCol w="4320391"/>
              </a:tblGrid>
              <a:tr h="174481">
                <a:tc>
                  <a:txBody>
                    <a:bodyPr/>
                    <a:lstStyle/>
                    <a:p>
                      <a:pPr>
                        <a:spcAft>
                          <a:spcPts val="0"/>
                        </a:spcAft>
                      </a:pPr>
                      <a:r>
                        <a:rPr lang="en-GB" sz="1800" dirty="0">
                          <a:effectLst/>
                          <a:latin typeface="+mn-lt"/>
                          <a:ea typeface="Times New Roman" panose="02020603050405020304" pitchFamily="18" charset="0"/>
                        </a:rPr>
                        <a:t>ADVANTAGES</a:t>
                      </a:r>
                      <a:endParaRPr lang="en-NZ" sz="1800" dirty="0">
                        <a:effectLst/>
                        <a:latin typeface="+mn-lt"/>
                        <a:ea typeface="Times New Roman" panose="02020603050405020304" pitchFamily="18" charset="0"/>
                      </a:endParaRPr>
                    </a:p>
                  </a:txBody>
                  <a:tcPr marL="22251" marR="2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800">
                          <a:effectLst/>
                          <a:latin typeface="+mn-lt"/>
                          <a:ea typeface="Times New Roman" panose="02020603050405020304" pitchFamily="18" charset="0"/>
                        </a:rPr>
                        <a:t>DISADVANTAGES</a:t>
                      </a:r>
                      <a:endParaRPr lang="en-NZ" sz="1800">
                        <a:effectLst/>
                        <a:latin typeface="+mn-lt"/>
                        <a:ea typeface="Times New Roman" panose="02020603050405020304" pitchFamily="18" charset="0"/>
                      </a:endParaRPr>
                    </a:p>
                  </a:txBody>
                  <a:tcPr marL="22251" marR="2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2023">
                <a:tc>
                  <a:txBody>
                    <a:bodyPr/>
                    <a:lstStyle/>
                    <a:p>
                      <a:pPr>
                        <a:spcAft>
                          <a:spcPts val="0"/>
                        </a:spcAft>
                      </a:pPr>
                      <a:endParaRPr lang="en-GB" sz="1800" dirty="0" smtClean="0">
                        <a:effectLst/>
                        <a:latin typeface="+mn-lt"/>
                        <a:ea typeface="Times New Roman" panose="02020603050405020304" pitchFamily="18" charset="0"/>
                      </a:endParaRPr>
                    </a:p>
                    <a:p>
                      <a:pPr marL="285750" indent="-285750">
                        <a:spcAft>
                          <a:spcPts val="0"/>
                        </a:spcAft>
                        <a:buFont typeface="Arial" panose="020B0604020202020204" pitchFamily="34" charset="0"/>
                        <a:buChar char="•"/>
                      </a:pPr>
                      <a:r>
                        <a:rPr lang="en-GB" sz="1800" dirty="0" smtClean="0">
                          <a:effectLst/>
                          <a:latin typeface="+mn-lt"/>
                          <a:ea typeface="Times New Roman" panose="02020603050405020304" pitchFamily="18" charset="0"/>
                        </a:rPr>
                        <a:t>Allowed one actor to switch roles and overcame problem of only three speaking actors per play</a:t>
                      </a:r>
                    </a:p>
                    <a:p>
                      <a:pPr marL="285750" indent="-285750">
                        <a:spcAft>
                          <a:spcPts val="0"/>
                        </a:spcAft>
                        <a:buFont typeface="Arial" panose="020B0604020202020204" pitchFamily="34" charset="0"/>
                        <a:buChar char="•"/>
                      </a:pPr>
                      <a:r>
                        <a:rPr lang="en-GB" sz="1800" dirty="0" smtClean="0">
                          <a:effectLst/>
                          <a:latin typeface="+mn-lt"/>
                          <a:ea typeface="Times New Roman" panose="02020603050405020304" pitchFamily="18" charset="0"/>
                        </a:rPr>
                        <a:t>Allowed</a:t>
                      </a:r>
                      <a:r>
                        <a:rPr lang="en-GB" sz="1800" baseline="0" dirty="0" smtClean="0">
                          <a:effectLst/>
                          <a:latin typeface="+mn-lt"/>
                          <a:ea typeface="Times New Roman" panose="02020603050405020304" pitchFamily="18" charset="0"/>
                        </a:rPr>
                        <a:t> male actors to play female parts.  Women, like violence, were not allowed on the stage, which was a religious place</a:t>
                      </a:r>
                    </a:p>
                    <a:p>
                      <a:pPr marL="285750" indent="-285750">
                        <a:spcAft>
                          <a:spcPts val="0"/>
                        </a:spcAft>
                        <a:buFont typeface="Arial" panose="020B0604020202020204" pitchFamily="34" charset="0"/>
                        <a:buChar char="•"/>
                      </a:pPr>
                      <a:r>
                        <a:rPr lang="en-GB" sz="1800" baseline="0" dirty="0" smtClean="0">
                          <a:effectLst/>
                          <a:latin typeface="+mn-lt"/>
                          <a:ea typeface="Times New Roman" panose="02020603050405020304" pitchFamily="18" charset="0"/>
                        </a:rPr>
                        <a:t>Allowed faces to be seen easily at a distance because of the bold painting</a:t>
                      </a:r>
                    </a:p>
                    <a:p>
                      <a:pPr marL="285750" indent="-285750">
                        <a:spcAft>
                          <a:spcPts val="0"/>
                        </a:spcAft>
                        <a:buFont typeface="Arial" panose="020B0604020202020204" pitchFamily="34" charset="0"/>
                        <a:buChar char="•"/>
                      </a:pPr>
                      <a:r>
                        <a:rPr lang="en-GB" sz="1800" baseline="0" dirty="0" smtClean="0">
                          <a:effectLst/>
                          <a:latin typeface="+mn-lt"/>
                          <a:ea typeface="Times New Roman" panose="02020603050405020304" pitchFamily="18" charset="0"/>
                        </a:rPr>
                        <a:t>Pointed up grotesque foolishness of comic characters</a:t>
                      </a:r>
                    </a:p>
                    <a:p>
                      <a:pPr marL="285750" indent="-285750">
                        <a:spcAft>
                          <a:spcPts val="0"/>
                        </a:spcAft>
                        <a:buFont typeface="Arial" panose="020B0604020202020204" pitchFamily="34" charset="0"/>
                        <a:buChar char="•"/>
                      </a:pPr>
                      <a:r>
                        <a:rPr lang="en-GB" sz="1800" baseline="0" dirty="0" smtClean="0">
                          <a:effectLst/>
                          <a:latin typeface="+mn-lt"/>
                          <a:ea typeface="Times New Roman" panose="02020603050405020304" pitchFamily="18" charset="0"/>
                        </a:rPr>
                        <a:t>Allowed well-known Athenians to be deliberately caricatured</a:t>
                      </a:r>
                      <a:endParaRPr lang="en-GB" sz="1800" dirty="0" smtClean="0">
                        <a:effectLst/>
                        <a:latin typeface="+mn-lt"/>
                        <a:ea typeface="Times New Roman" panose="02020603050405020304" pitchFamily="18" charset="0"/>
                      </a:endParaRPr>
                    </a:p>
                    <a:p>
                      <a:pPr marL="285750" indent="-285750">
                        <a:spcAft>
                          <a:spcPts val="0"/>
                        </a:spcAft>
                        <a:buFont typeface="Arial" panose="020B0604020202020204" pitchFamily="34" charset="0"/>
                        <a:buChar char="•"/>
                      </a:pPr>
                      <a:r>
                        <a:rPr lang="en-GB" sz="1800" dirty="0" smtClean="0">
                          <a:effectLst/>
                          <a:latin typeface="+mn-lt"/>
                          <a:ea typeface="Times New Roman" panose="02020603050405020304" pitchFamily="18" charset="0"/>
                        </a:rPr>
                        <a:t>Reinforces </a:t>
                      </a:r>
                      <a:r>
                        <a:rPr lang="en-GB" sz="1800" dirty="0">
                          <a:effectLst/>
                          <a:latin typeface="+mn-lt"/>
                          <a:ea typeface="Times New Roman" panose="02020603050405020304" pitchFamily="18" charset="0"/>
                        </a:rPr>
                        <a:t>it as a ritual</a:t>
                      </a:r>
                      <a:endParaRPr lang="en-NZ" sz="1800" dirty="0">
                        <a:effectLst/>
                        <a:latin typeface="+mn-lt"/>
                        <a:ea typeface="Times New Roman" panose="02020603050405020304" pitchFamily="18" charset="0"/>
                      </a:endParaRPr>
                    </a:p>
                    <a:p>
                      <a:pPr marL="285750" indent="-285750">
                        <a:spcAft>
                          <a:spcPts val="0"/>
                        </a:spcAft>
                        <a:buFont typeface="Arial" panose="020B0604020202020204" pitchFamily="34" charset="0"/>
                        <a:buChar char="•"/>
                      </a:pPr>
                      <a:r>
                        <a:rPr lang="en-GB" sz="1800" dirty="0">
                          <a:effectLst/>
                          <a:latin typeface="+mn-lt"/>
                          <a:ea typeface="Times New Roman" panose="02020603050405020304" pitchFamily="18" charset="0"/>
                        </a:rPr>
                        <a:t>Shows strongest mood</a:t>
                      </a:r>
                      <a:endParaRPr lang="en-NZ" sz="1800" dirty="0">
                        <a:effectLst/>
                        <a:latin typeface="+mn-lt"/>
                        <a:ea typeface="Times New Roman" panose="02020603050405020304" pitchFamily="18" charset="0"/>
                      </a:endParaRPr>
                    </a:p>
                    <a:p>
                      <a:pPr marL="285750" indent="-285750">
                        <a:spcAft>
                          <a:spcPts val="0"/>
                        </a:spcAft>
                        <a:buFont typeface="Arial" panose="020B0604020202020204" pitchFamily="34" charset="0"/>
                        <a:buChar char="•"/>
                      </a:pPr>
                      <a:r>
                        <a:rPr lang="en-GB" sz="1800" dirty="0">
                          <a:effectLst/>
                          <a:latin typeface="+mn-lt"/>
                          <a:ea typeface="Times New Roman" panose="02020603050405020304" pitchFamily="18" charset="0"/>
                        </a:rPr>
                        <a:t>You can tell what type of play it was</a:t>
                      </a:r>
                      <a:endParaRPr lang="en-NZ" sz="1800" dirty="0">
                        <a:effectLst/>
                        <a:latin typeface="+mn-lt"/>
                        <a:ea typeface="Times New Roman" panose="02020603050405020304" pitchFamily="18" charset="0"/>
                      </a:endParaRPr>
                    </a:p>
                    <a:p>
                      <a:pPr marL="285750" indent="-285750">
                        <a:spcAft>
                          <a:spcPts val="0"/>
                        </a:spcAft>
                        <a:buFont typeface="Arial" panose="020B0604020202020204" pitchFamily="34" charset="0"/>
                        <a:buChar char="•"/>
                      </a:pPr>
                      <a:r>
                        <a:rPr lang="en-GB" sz="1800" dirty="0" smtClean="0">
                          <a:effectLst/>
                          <a:latin typeface="+mn-lt"/>
                          <a:ea typeface="Times New Roman" panose="02020603050405020304" pitchFamily="18" charset="0"/>
                        </a:rPr>
                        <a:t>Can </a:t>
                      </a:r>
                      <a:r>
                        <a:rPr lang="en-GB" sz="1800" dirty="0">
                          <a:effectLst/>
                          <a:latin typeface="+mn-lt"/>
                          <a:ea typeface="Times New Roman" panose="02020603050405020304" pitchFamily="18" charset="0"/>
                        </a:rPr>
                        <a:t>tell age of character</a:t>
                      </a:r>
                      <a:endParaRPr lang="en-NZ" sz="1800" dirty="0">
                        <a:effectLst/>
                        <a:latin typeface="+mn-lt"/>
                        <a:ea typeface="Times New Roman" panose="02020603050405020304" pitchFamily="18" charset="0"/>
                      </a:endParaRPr>
                    </a:p>
                    <a:p>
                      <a:pPr marL="285750" indent="-285750">
                        <a:spcAft>
                          <a:spcPts val="0"/>
                        </a:spcAft>
                        <a:buFont typeface="Arial" panose="020B0604020202020204" pitchFamily="34" charset="0"/>
                        <a:buChar char="•"/>
                      </a:pPr>
                      <a:r>
                        <a:rPr lang="en-GB" sz="1800" dirty="0" smtClean="0">
                          <a:effectLst/>
                          <a:latin typeface="+mn-lt"/>
                          <a:ea typeface="Times New Roman" panose="02020603050405020304" pitchFamily="18" charset="0"/>
                        </a:rPr>
                        <a:t>Mouth </a:t>
                      </a:r>
                      <a:r>
                        <a:rPr lang="en-GB" sz="1800" dirty="0">
                          <a:effectLst/>
                          <a:latin typeface="+mn-lt"/>
                          <a:ea typeface="Times New Roman" panose="02020603050405020304" pitchFamily="18" charset="0"/>
                        </a:rPr>
                        <a:t>acts as funnel</a:t>
                      </a:r>
                      <a:endParaRPr lang="en-NZ" sz="1800" dirty="0">
                        <a:effectLst/>
                        <a:latin typeface="+mn-lt"/>
                        <a:ea typeface="Times New Roman" panose="02020603050405020304" pitchFamily="18" charset="0"/>
                      </a:endParaRPr>
                    </a:p>
                    <a:p>
                      <a:pPr marL="285750" indent="-285750">
                        <a:spcAft>
                          <a:spcPts val="0"/>
                        </a:spcAft>
                        <a:buFont typeface="Arial" panose="020B0604020202020204" pitchFamily="34" charset="0"/>
                        <a:buChar char="•"/>
                      </a:pPr>
                      <a:r>
                        <a:rPr lang="en-GB" sz="1800" dirty="0" smtClean="0">
                          <a:effectLst/>
                          <a:latin typeface="+mn-lt"/>
                          <a:ea typeface="Times New Roman" panose="02020603050405020304" pitchFamily="18" charset="0"/>
                        </a:rPr>
                        <a:t>Actors </a:t>
                      </a:r>
                      <a:r>
                        <a:rPr lang="en-GB" sz="1800" dirty="0">
                          <a:effectLst/>
                          <a:latin typeface="+mn-lt"/>
                          <a:ea typeface="Times New Roman" panose="02020603050405020304" pitchFamily="18" charset="0"/>
                        </a:rPr>
                        <a:t>maintain anonymity </a:t>
                      </a:r>
                      <a:endParaRPr lang="en-NZ" sz="1800" dirty="0">
                        <a:effectLst/>
                        <a:latin typeface="+mn-lt"/>
                        <a:ea typeface="Times New Roman" panose="02020603050405020304" pitchFamily="18" charset="0"/>
                      </a:endParaRPr>
                    </a:p>
                    <a:p>
                      <a:pPr marL="285750" indent="-285750">
                        <a:spcAft>
                          <a:spcPts val="0"/>
                        </a:spcAft>
                        <a:buFont typeface="Arial" panose="020B0604020202020204" pitchFamily="34" charset="0"/>
                        <a:buChar char="•"/>
                      </a:pPr>
                      <a:r>
                        <a:rPr lang="en-GB" sz="1800" dirty="0">
                          <a:effectLst/>
                          <a:latin typeface="+mn-lt"/>
                          <a:ea typeface="Times New Roman" panose="02020603050405020304" pitchFamily="18" charset="0"/>
                        </a:rPr>
                        <a:t>Humorous</a:t>
                      </a:r>
                      <a:endParaRPr lang="en-NZ" sz="1800" dirty="0">
                        <a:effectLst/>
                        <a:latin typeface="+mn-lt"/>
                        <a:ea typeface="Times New Roman" panose="02020603050405020304" pitchFamily="18" charset="0"/>
                      </a:endParaRPr>
                    </a:p>
                    <a:p>
                      <a:pPr>
                        <a:spcAft>
                          <a:spcPts val="0"/>
                        </a:spcAft>
                      </a:pPr>
                      <a:endParaRPr lang="en-NZ" sz="1800" dirty="0">
                        <a:effectLst/>
                        <a:latin typeface="+mn-lt"/>
                        <a:ea typeface="Times New Roman" panose="02020603050405020304" pitchFamily="18" charset="0"/>
                      </a:endParaRPr>
                    </a:p>
                  </a:txBody>
                  <a:tcPr marL="22251" marR="2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GB" sz="1800" dirty="0" smtClean="0">
                        <a:effectLst/>
                        <a:latin typeface="+mn-lt"/>
                        <a:ea typeface="Times New Roman" panose="02020603050405020304" pitchFamily="18" charset="0"/>
                      </a:endParaRPr>
                    </a:p>
                    <a:p>
                      <a:pPr marL="285750" indent="-285750">
                        <a:spcAft>
                          <a:spcPts val="0"/>
                        </a:spcAft>
                        <a:buFont typeface="Arial" panose="020B0604020202020204" pitchFamily="34" charset="0"/>
                        <a:buChar char="•"/>
                      </a:pPr>
                      <a:r>
                        <a:rPr lang="en-GB" sz="1800" dirty="0" smtClean="0">
                          <a:effectLst/>
                          <a:latin typeface="+mn-lt"/>
                          <a:ea typeface="Times New Roman" panose="02020603050405020304" pitchFamily="18" charset="0"/>
                        </a:rPr>
                        <a:t>Ugly/grotesque</a:t>
                      </a:r>
                      <a:endParaRPr lang="en-NZ" sz="1800" dirty="0">
                        <a:effectLst/>
                        <a:latin typeface="+mn-lt"/>
                        <a:ea typeface="Times New Roman" panose="02020603050405020304" pitchFamily="18" charset="0"/>
                      </a:endParaRPr>
                    </a:p>
                    <a:p>
                      <a:pPr marL="285750" indent="-285750">
                        <a:spcAft>
                          <a:spcPts val="0"/>
                        </a:spcAft>
                        <a:buFont typeface="Arial" panose="020B0604020202020204" pitchFamily="34" charset="0"/>
                        <a:buChar char="•"/>
                      </a:pPr>
                      <a:r>
                        <a:rPr lang="en-GB" sz="1800" dirty="0">
                          <a:effectLst/>
                          <a:latin typeface="+mn-lt"/>
                          <a:ea typeface="Times New Roman" panose="02020603050405020304" pitchFamily="18" charset="0"/>
                        </a:rPr>
                        <a:t>Restrictions on actors facial </a:t>
                      </a:r>
                      <a:r>
                        <a:rPr lang="en-GB" sz="1800" dirty="0" smtClean="0">
                          <a:effectLst/>
                          <a:latin typeface="+mn-lt"/>
                          <a:ea typeface="Times New Roman" panose="02020603050405020304" pitchFamily="18" charset="0"/>
                        </a:rPr>
                        <a:t>expression, freezing the actor into a single, unchanged appearance</a:t>
                      </a:r>
                      <a:endParaRPr lang="en-NZ" sz="1800" dirty="0">
                        <a:effectLst/>
                        <a:latin typeface="+mn-lt"/>
                        <a:ea typeface="Times New Roman" panose="02020603050405020304" pitchFamily="18" charset="0"/>
                      </a:endParaRPr>
                    </a:p>
                    <a:p>
                      <a:pPr marL="285750" indent="-285750">
                        <a:spcAft>
                          <a:spcPts val="0"/>
                        </a:spcAft>
                        <a:buFont typeface="Arial" panose="020B0604020202020204" pitchFamily="34" charset="0"/>
                        <a:buChar char="•"/>
                      </a:pPr>
                      <a:r>
                        <a:rPr lang="en-GB" sz="1800" dirty="0">
                          <a:effectLst/>
                          <a:latin typeface="+mn-lt"/>
                          <a:ea typeface="Times New Roman" panose="02020603050405020304" pitchFamily="18" charset="0"/>
                        </a:rPr>
                        <a:t>Construction required (time, money)</a:t>
                      </a:r>
                      <a:endParaRPr lang="en-NZ" sz="1800" dirty="0">
                        <a:effectLst/>
                        <a:latin typeface="+mn-lt"/>
                        <a:ea typeface="Times New Roman" panose="02020603050405020304" pitchFamily="18" charset="0"/>
                      </a:endParaRPr>
                    </a:p>
                    <a:p>
                      <a:pPr marL="285750" indent="-285750">
                        <a:spcAft>
                          <a:spcPts val="0"/>
                        </a:spcAft>
                        <a:buFont typeface="Arial" panose="020B0604020202020204" pitchFamily="34" charset="0"/>
                        <a:buChar char="•"/>
                      </a:pPr>
                      <a:r>
                        <a:rPr lang="en-GB" sz="1800" dirty="0">
                          <a:effectLst/>
                          <a:latin typeface="+mn-lt"/>
                          <a:ea typeface="Times New Roman" panose="02020603050405020304" pitchFamily="18" charset="0"/>
                        </a:rPr>
                        <a:t>Maybe uncomfortable to wear</a:t>
                      </a:r>
                      <a:endParaRPr lang="en-NZ" sz="1800" dirty="0">
                        <a:effectLst/>
                        <a:latin typeface="+mn-lt"/>
                        <a:ea typeface="Times New Roman" panose="02020603050405020304" pitchFamily="18" charset="0"/>
                      </a:endParaRPr>
                    </a:p>
                    <a:p>
                      <a:pPr marL="285750" indent="-285750">
                        <a:spcAft>
                          <a:spcPts val="0"/>
                        </a:spcAft>
                        <a:buFont typeface="Arial" panose="020B0604020202020204" pitchFamily="34" charset="0"/>
                        <a:buChar char="•"/>
                      </a:pPr>
                      <a:r>
                        <a:rPr lang="en-GB" sz="1800" dirty="0">
                          <a:effectLst/>
                          <a:latin typeface="+mn-lt"/>
                          <a:ea typeface="Times New Roman" panose="02020603050405020304" pitchFamily="18" charset="0"/>
                        </a:rPr>
                        <a:t>Perhaps inhibit actors’ movements</a:t>
                      </a:r>
                      <a:endParaRPr lang="en-NZ" sz="1800" dirty="0">
                        <a:effectLst/>
                        <a:latin typeface="+mn-lt"/>
                        <a:ea typeface="Times New Roman" panose="02020603050405020304" pitchFamily="18" charset="0"/>
                      </a:endParaRPr>
                    </a:p>
                    <a:p>
                      <a:pPr marL="285750" indent="-285750">
                        <a:spcAft>
                          <a:spcPts val="0"/>
                        </a:spcAft>
                        <a:buFont typeface="Arial" panose="020B0604020202020204" pitchFamily="34" charset="0"/>
                        <a:buChar char="•"/>
                      </a:pPr>
                      <a:r>
                        <a:rPr lang="en-GB" sz="1800" dirty="0">
                          <a:effectLst/>
                          <a:latin typeface="+mn-lt"/>
                          <a:ea typeface="Times New Roman" panose="02020603050405020304" pitchFamily="18" charset="0"/>
                        </a:rPr>
                        <a:t>Quick changes could be difficult</a:t>
                      </a:r>
                      <a:endParaRPr lang="en-NZ" sz="1800" dirty="0">
                        <a:effectLst/>
                        <a:latin typeface="+mn-lt"/>
                        <a:ea typeface="Times New Roman" panose="02020603050405020304" pitchFamily="18" charset="0"/>
                      </a:endParaRPr>
                    </a:p>
                    <a:p>
                      <a:pPr marL="285750" indent="-285750">
                        <a:spcAft>
                          <a:spcPts val="0"/>
                        </a:spcAft>
                        <a:buFont typeface="Arial" panose="020B0604020202020204" pitchFamily="34" charset="0"/>
                        <a:buChar char="•"/>
                      </a:pPr>
                      <a:r>
                        <a:rPr lang="en-GB" sz="1800" dirty="0">
                          <a:effectLst/>
                          <a:latin typeface="+mn-lt"/>
                          <a:ea typeface="Times New Roman" panose="02020603050405020304" pitchFamily="18" charset="0"/>
                        </a:rPr>
                        <a:t>Have to say if expression different from mask </a:t>
                      </a:r>
                      <a:r>
                        <a:rPr lang="en-GB" sz="1800" dirty="0" err="1">
                          <a:effectLst/>
                          <a:latin typeface="+mn-lt"/>
                          <a:ea typeface="Times New Roman" panose="02020603050405020304" pitchFamily="18" charset="0"/>
                        </a:rPr>
                        <a:t>e.g</a:t>
                      </a:r>
                      <a:r>
                        <a:rPr lang="en-GB" sz="1800" dirty="0">
                          <a:effectLst/>
                          <a:latin typeface="+mn-lt"/>
                          <a:ea typeface="Times New Roman" panose="02020603050405020304" pitchFamily="18" charset="0"/>
                        </a:rPr>
                        <a:t> “I am crying.”</a:t>
                      </a:r>
                      <a:endParaRPr lang="en-NZ" sz="1800" dirty="0">
                        <a:effectLst/>
                        <a:latin typeface="+mn-lt"/>
                        <a:ea typeface="Times New Roman" panose="02020603050405020304" pitchFamily="18" charset="0"/>
                      </a:endParaRPr>
                    </a:p>
                    <a:p>
                      <a:pPr marL="285750" indent="-285750">
                        <a:spcAft>
                          <a:spcPts val="0"/>
                        </a:spcAft>
                        <a:buFont typeface="Arial" panose="020B0604020202020204" pitchFamily="34" charset="0"/>
                        <a:buChar char="•"/>
                      </a:pPr>
                      <a:r>
                        <a:rPr lang="en-GB" sz="1800" dirty="0">
                          <a:effectLst/>
                          <a:latin typeface="+mn-lt"/>
                          <a:ea typeface="Times New Roman" panose="02020603050405020304" pitchFamily="18" charset="0"/>
                        </a:rPr>
                        <a:t>Actors don’t get seen, miss out on fame??</a:t>
                      </a:r>
                      <a:endParaRPr lang="en-NZ" sz="1800" dirty="0">
                        <a:effectLst/>
                        <a:latin typeface="+mn-lt"/>
                        <a:ea typeface="Times New Roman" panose="02020603050405020304" pitchFamily="18" charset="0"/>
                      </a:endParaRPr>
                    </a:p>
                    <a:p>
                      <a:pPr marL="285750" indent="-285750">
                        <a:spcAft>
                          <a:spcPts val="0"/>
                        </a:spcAft>
                        <a:buFont typeface="Arial" panose="020B0604020202020204" pitchFamily="34" charset="0"/>
                        <a:buChar char="•"/>
                      </a:pPr>
                      <a:r>
                        <a:rPr lang="en-GB" sz="1800" dirty="0">
                          <a:effectLst/>
                          <a:latin typeface="+mn-lt"/>
                          <a:ea typeface="Times New Roman" panose="02020603050405020304" pitchFamily="18" charset="0"/>
                        </a:rPr>
                        <a:t>  </a:t>
                      </a:r>
                      <a:endParaRPr lang="en-NZ" sz="1800" dirty="0">
                        <a:effectLst/>
                        <a:latin typeface="+mn-lt"/>
                        <a:ea typeface="Times New Roman" panose="02020603050405020304" pitchFamily="18" charset="0"/>
                      </a:endParaRPr>
                    </a:p>
                    <a:p>
                      <a:pPr>
                        <a:spcAft>
                          <a:spcPts val="0"/>
                        </a:spcAft>
                      </a:pPr>
                      <a:r>
                        <a:rPr lang="en-GB" sz="1800" dirty="0">
                          <a:effectLst/>
                          <a:latin typeface="+mn-lt"/>
                          <a:ea typeface="Times New Roman" panose="02020603050405020304" pitchFamily="18" charset="0"/>
                        </a:rPr>
                        <a:t> </a:t>
                      </a:r>
                      <a:endParaRPr lang="en-NZ" sz="1800" dirty="0">
                        <a:effectLst/>
                        <a:latin typeface="+mn-lt"/>
                        <a:ea typeface="Times New Roman" panose="02020603050405020304" pitchFamily="18" charset="0"/>
                      </a:endParaRPr>
                    </a:p>
                    <a:p>
                      <a:pPr>
                        <a:spcAft>
                          <a:spcPts val="0"/>
                        </a:spcAft>
                      </a:pPr>
                      <a:r>
                        <a:rPr lang="en-GB" sz="1800" dirty="0">
                          <a:effectLst/>
                          <a:latin typeface="+mn-lt"/>
                          <a:ea typeface="Times New Roman" panose="02020603050405020304" pitchFamily="18" charset="0"/>
                        </a:rPr>
                        <a:t> </a:t>
                      </a:r>
                      <a:endParaRPr lang="en-NZ" sz="1800" dirty="0">
                        <a:effectLst/>
                        <a:latin typeface="+mn-lt"/>
                        <a:ea typeface="Times New Roman" panose="02020603050405020304" pitchFamily="18" charset="0"/>
                      </a:endParaRPr>
                    </a:p>
                    <a:p>
                      <a:pPr>
                        <a:spcAft>
                          <a:spcPts val="0"/>
                        </a:spcAft>
                      </a:pPr>
                      <a:r>
                        <a:rPr lang="en-GB" sz="1800" dirty="0">
                          <a:effectLst/>
                          <a:latin typeface="+mn-lt"/>
                          <a:ea typeface="Times New Roman" panose="02020603050405020304" pitchFamily="18" charset="0"/>
                        </a:rPr>
                        <a:t> </a:t>
                      </a:r>
                      <a:endParaRPr lang="en-NZ" sz="1800" dirty="0">
                        <a:effectLst/>
                        <a:latin typeface="+mn-lt"/>
                        <a:ea typeface="Times New Roman" panose="02020603050405020304" pitchFamily="18" charset="0"/>
                      </a:endParaRPr>
                    </a:p>
                  </a:txBody>
                  <a:tcPr marL="22251" marR="222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3188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214290"/>
            <a:ext cx="3214710" cy="3970318"/>
          </a:xfrm>
          <a:prstGeom prst="rect">
            <a:avLst/>
          </a:prstGeom>
          <a:noFill/>
          <a:ln>
            <a:solidFill>
              <a:schemeClr val="accent1"/>
            </a:solidFill>
          </a:ln>
        </p:spPr>
        <p:txBody>
          <a:bodyPr wrap="square" rtlCol="0">
            <a:spAutoFit/>
          </a:bodyPr>
          <a:lstStyle/>
          <a:p>
            <a:r>
              <a:rPr lang="en-NZ" b="1" u="sng" dirty="0" smtClean="0"/>
              <a:t>Male Actors</a:t>
            </a:r>
          </a:p>
          <a:p>
            <a:pPr>
              <a:buFont typeface="Arial" pitchFamily="34" charset="0"/>
              <a:buChar char="•"/>
            </a:pPr>
            <a:r>
              <a:rPr lang="en-NZ" dirty="0" smtClean="0"/>
              <a:t>“Skin” of the three male actors consisted of tights</a:t>
            </a:r>
          </a:p>
          <a:p>
            <a:pPr>
              <a:buFont typeface="Arial" pitchFamily="34" charset="0"/>
              <a:buChar char="•"/>
            </a:pPr>
            <a:r>
              <a:rPr lang="en-NZ" dirty="0" smtClean="0"/>
              <a:t>Their stomachs were grotesquely padded</a:t>
            </a:r>
          </a:p>
          <a:p>
            <a:pPr>
              <a:buFont typeface="Arial" pitchFamily="34" charset="0"/>
              <a:buChar char="•"/>
            </a:pPr>
            <a:r>
              <a:rPr lang="en-NZ" dirty="0" smtClean="0"/>
              <a:t>If playing a male role, a large leather phallus, generally a long floppy affair, was stitched to their tights</a:t>
            </a:r>
          </a:p>
          <a:p>
            <a:pPr>
              <a:buFont typeface="Arial" pitchFamily="34" charset="0"/>
              <a:buChar char="•"/>
            </a:pPr>
            <a:r>
              <a:rPr lang="en-NZ" dirty="0" smtClean="0"/>
              <a:t>Over their tights, actors wore a sleeveless garment called a </a:t>
            </a:r>
            <a:r>
              <a:rPr lang="en-NZ" b="1" i="1" dirty="0" smtClean="0"/>
              <a:t>chiton</a:t>
            </a:r>
          </a:p>
          <a:p>
            <a:pPr>
              <a:buFont typeface="Arial" pitchFamily="34" charset="0"/>
              <a:buChar char="•"/>
            </a:pPr>
            <a:r>
              <a:rPr lang="en-NZ" dirty="0" smtClean="0"/>
              <a:t>Over the </a:t>
            </a:r>
            <a:r>
              <a:rPr lang="en-NZ" i="1" dirty="0" smtClean="0"/>
              <a:t>chiton</a:t>
            </a:r>
            <a:r>
              <a:rPr lang="en-NZ" dirty="0" smtClean="0"/>
              <a:t> might be worn a long cloak called a </a:t>
            </a:r>
            <a:r>
              <a:rPr lang="en-NZ" b="1" i="1" dirty="0" smtClean="0"/>
              <a:t>himation</a:t>
            </a:r>
            <a:endParaRPr lang="en-NZ" b="1" i="1" dirty="0"/>
          </a:p>
        </p:txBody>
      </p:sp>
      <p:sp>
        <p:nvSpPr>
          <p:cNvPr id="8" name="TextBox 7"/>
          <p:cNvSpPr txBox="1"/>
          <p:nvPr/>
        </p:nvSpPr>
        <p:spPr>
          <a:xfrm>
            <a:off x="5572132" y="357166"/>
            <a:ext cx="3214710" cy="3416320"/>
          </a:xfrm>
          <a:prstGeom prst="rect">
            <a:avLst/>
          </a:prstGeom>
          <a:noFill/>
          <a:ln>
            <a:solidFill>
              <a:schemeClr val="accent1"/>
            </a:solidFill>
          </a:ln>
        </p:spPr>
        <p:txBody>
          <a:bodyPr wrap="square" rtlCol="0">
            <a:spAutoFit/>
          </a:bodyPr>
          <a:lstStyle/>
          <a:p>
            <a:r>
              <a:rPr lang="en-NZ" b="1" u="sng" dirty="0" smtClean="0"/>
              <a:t>The Chorus</a:t>
            </a:r>
          </a:p>
          <a:p>
            <a:pPr>
              <a:buFont typeface="Arial" pitchFamily="34" charset="0"/>
              <a:buChar char="•"/>
            </a:pPr>
            <a:r>
              <a:rPr lang="en-NZ" dirty="0" smtClean="0"/>
              <a:t>All the members of a comic chorus probably wore identical masks and costumes</a:t>
            </a:r>
          </a:p>
          <a:p>
            <a:pPr>
              <a:buFont typeface="Arial" pitchFamily="34" charset="0"/>
              <a:buChar char="•"/>
            </a:pPr>
            <a:r>
              <a:rPr lang="en-NZ" dirty="0" smtClean="0"/>
              <a:t>The chorus apparently did not wear the phallus (though in </a:t>
            </a:r>
            <a:r>
              <a:rPr lang="en-NZ" i="1" dirty="0" smtClean="0"/>
              <a:t>The Wasps</a:t>
            </a:r>
            <a:r>
              <a:rPr lang="en-NZ" dirty="0" smtClean="0"/>
              <a:t> the chorus had stingers).</a:t>
            </a:r>
          </a:p>
          <a:p>
            <a:pPr>
              <a:buFont typeface="Arial" pitchFamily="34" charset="0"/>
              <a:buChar char="•"/>
            </a:pPr>
            <a:r>
              <a:rPr lang="en-NZ" dirty="0" smtClean="0"/>
              <a:t>Costumes provided a vivid splash of </a:t>
            </a:r>
            <a:r>
              <a:rPr lang="en-NZ" dirty="0" smtClean="0"/>
              <a:t>colour (</a:t>
            </a:r>
            <a:r>
              <a:rPr lang="en-NZ" dirty="0" err="1" smtClean="0"/>
              <a:t>eg</a:t>
            </a:r>
            <a:r>
              <a:rPr lang="en-NZ" dirty="0" smtClean="0"/>
              <a:t> the chorus in the orchestra in their exotic costumes)</a:t>
            </a:r>
            <a:endParaRPr lang="en-NZ" dirty="0" smtClean="0"/>
          </a:p>
          <a:p>
            <a:pPr>
              <a:buFont typeface="Arial" pitchFamily="34" charset="0"/>
              <a:buChar char="•"/>
            </a:pPr>
            <a:endParaRPr lang="en-NZ" dirty="0"/>
          </a:p>
        </p:txBody>
      </p:sp>
      <p:sp>
        <p:nvSpPr>
          <p:cNvPr id="9" name="TextBox 8"/>
          <p:cNvSpPr txBox="1"/>
          <p:nvPr/>
        </p:nvSpPr>
        <p:spPr>
          <a:xfrm>
            <a:off x="1714480" y="4500570"/>
            <a:ext cx="6000792" cy="2031325"/>
          </a:xfrm>
          <a:prstGeom prst="rect">
            <a:avLst/>
          </a:prstGeom>
          <a:noFill/>
          <a:ln>
            <a:solidFill>
              <a:schemeClr val="accent1"/>
            </a:solidFill>
          </a:ln>
        </p:spPr>
        <p:txBody>
          <a:bodyPr wrap="square" rtlCol="0">
            <a:spAutoFit/>
          </a:bodyPr>
          <a:lstStyle/>
          <a:p>
            <a:r>
              <a:rPr lang="en-NZ" b="1" u="sng" dirty="0" smtClean="0"/>
              <a:t>Actors playing female parts</a:t>
            </a:r>
          </a:p>
          <a:p>
            <a:r>
              <a:rPr lang="en-NZ" dirty="0" smtClean="0"/>
              <a:t>Actors playing female roles wore:</a:t>
            </a:r>
          </a:p>
          <a:p>
            <a:pPr>
              <a:buFont typeface="Arial" pitchFamily="34" charset="0"/>
              <a:buChar char="•"/>
            </a:pPr>
            <a:r>
              <a:rPr lang="en-NZ" dirty="0" smtClean="0"/>
              <a:t>A whitened mask</a:t>
            </a:r>
          </a:p>
          <a:p>
            <a:pPr>
              <a:buFont typeface="Arial" pitchFamily="34" charset="0"/>
              <a:buChar char="•"/>
            </a:pPr>
            <a:r>
              <a:rPr lang="en-NZ" dirty="0" smtClean="0"/>
              <a:t>A long flowing </a:t>
            </a:r>
            <a:r>
              <a:rPr lang="en-NZ" i="1" dirty="0" smtClean="0"/>
              <a:t>chiton</a:t>
            </a:r>
            <a:r>
              <a:rPr lang="en-NZ" dirty="0" smtClean="0"/>
              <a:t> that reached to the ground (often </a:t>
            </a:r>
            <a:r>
              <a:rPr lang="en-NZ" dirty="0" smtClean="0"/>
              <a:t>yellow)</a:t>
            </a:r>
            <a:endParaRPr lang="en-NZ" dirty="0" smtClean="0"/>
          </a:p>
          <a:p>
            <a:pPr>
              <a:buFont typeface="Arial" pitchFamily="34" charset="0"/>
              <a:buChar char="•"/>
            </a:pPr>
            <a:r>
              <a:rPr lang="en-NZ" dirty="0" smtClean="0"/>
              <a:t>A </a:t>
            </a:r>
            <a:r>
              <a:rPr lang="en-NZ" i="1" dirty="0" smtClean="0"/>
              <a:t>himation</a:t>
            </a:r>
            <a:r>
              <a:rPr lang="en-NZ" dirty="0" smtClean="0"/>
              <a:t> over the </a:t>
            </a:r>
            <a:r>
              <a:rPr lang="en-NZ" i="1" dirty="0" smtClean="0"/>
              <a:t>chiton </a:t>
            </a:r>
            <a:r>
              <a:rPr lang="en-NZ" dirty="0" smtClean="0"/>
              <a:t>was normally worn as a sort of a hood.</a:t>
            </a:r>
            <a:endParaRPr lang="en-NZ" dirty="0"/>
          </a:p>
        </p:txBody>
      </p:sp>
      <p:sp>
        <p:nvSpPr>
          <p:cNvPr id="10" name="TextBox 9"/>
          <p:cNvSpPr txBox="1"/>
          <p:nvPr/>
        </p:nvSpPr>
        <p:spPr>
          <a:xfrm>
            <a:off x="3643306" y="3071810"/>
            <a:ext cx="1643074" cy="461665"/>
          </a:xfrm>
          <a:prstGeom prst="rect">
            <a:avLst/>
          </a:prstGeom>
          <a:noFill/>
        </p:spPr>
        <p:txBody>
          <a:bodyPr wrap="square" rtlCol="0">
            <a:spAutoFit/>
          </a:bodyPr>
          <a:lstStyle/>
          <a:p>
            <a:pPr algn="ctr"/>
            <a:r>
              <a:rPr lang="en-NZ" sz="2400" b="1" u="sng" dirty="0" smtClean="0"/>
              <a:t>COSTUMES</a:t>
            </a:r>
            <a:endParaRPr lang="en-NZ" sz="2400" b="1" u="sng" dirty="0"/>
          </a:p>
        </p:txBody>
      </p:sp>
      <p:cxnSp>
        <p:nvCxnSpPr>
          <p:cNvPr id="12" name="Straight Connector 11"/>
          <p:cNvCxnSpPr/>
          <p:nvPr/>
        </p:nvCxnSpPr>
        <p:spPr>
          <a:xfrm rot="10800000">
            <a:off x="3428992" y="2643182"/>
            <a:ext cx="500066" cy="428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857621" y="3929067"/>
            <a:ext cx="1071570" cy="71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929190" y="2571744"/>
            <a:ext cx="642942" cy="57150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NZ" dirty="0" smtClean="0"/>
              <a:t>Conditions of Production</a:t>
            </a:r>
            <a:endParaRPr lang="en-NZ" dirty="0"/>
          </a:p>
        </p:txBody>
      </p:sp>
      <p:sp>
        <p:nvSpPr>
          <p:cNvPr id="5" name="Subtitle 4"/>
          <p:cNvSpPr>
            <a:spLocks noGrp="1"/>
          </p:cNvSpPr>
          <p:nvPr>
            <p:ph type="subTitle" idx="1"/>
          </p:nvPr>
        </p:nvSpPr>
        <p:spPr/>
        <p:txBody>
          <a:bodyPr/>
          <a:lstStyle/>
          <a:p>
            <a:endParaRPr lang="en-NZ"/>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TotalTime>
  <Words>973</Words>
  <Application>Microsoft Office PowerPoint</Application>
  <PresentationFormat>On-screen Show (4:3)</PresentationFormat>
  <Paragraphs>98</Paragraphs>
  <Slides>15</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FangSong</vt:lpstr>
      <vt:lpstr>Arial</vt:lpstr>
      <vt:lpstr>Baskerville Old Face</vt:lpstr>
      <vt:lpstr>Calibri</vt:lpstr>
      <vt:lpstr>Rockwell</vt:lpstr>
      <vt:lpstr>Times New Roman</vt:lpstr>
      <vt:lpstr>Office Theme</vt:lpstr>
      <vt:lpstr>Research:  save webpages to www.getpocket.com</vt:lpstr>
      <vt:lpstr>Masks and Costumes</vt:lpstr>
      <vt:lpstr>Purposes of masks</vt:lpstr>
      <vt:lpstr>PowerPoint Presentation</vt:lpstr>
      <vt:lpstr>PowerPoint Presentation</vt:lpstr>
      <vt:lpstr>Greek drama masks</vt:lpstr>
      <vt:lpstr>Greek drama masks</vt:lpstr>
      <vt:lpstr>PowerPoint Presentation</vt:lpstr>
      <vt:lpstr>Conditions of Production</vt:lpstr>
      <vt:lpstr>Poets</vt:lpstr>
      <vt:lpstr>Actors</vt:lpstr>
      <vt:lpstr>Choregos</vt:lpstr>
      <vt:lpstr>Judging</vt:lpstr>
      <vt:lpstr>Prizes</vt:lpstr>
      <vt:lpstr>PowerPoint Presentation</vt:lpstr>
    </vt:vector>
  </TitlesOfParts>
  <Company>Ministry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Masks and Costumes</dc:title>
  <dc:creator>bevelyn</dc:creator>
  <cp:lastModifiedBy>Nicole Greensides</cp:lastModifiedBy>
  <cp:revision>10</cp:revision>
  <dcterms:created xsi:type="dcterms:W3CDTF">2011-05-06T01:03:09Z</dcterms:created>
  <dcterms:modified xsi:type="dcterms:W3CDTF">2016-06-13T20:04:46Z</dcterms:modified>
</cp:coreProperties>
</file>