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59" r:id="rId4"/>
    <p:sldId id="261" r:id="rId5"/>
    <p:sldId id="262" r:id="rId6"/>
    <p:sldId id="263" r:id="rId7"/>
    <p:sldId id="264" r:id="rId8"/>
    <p:sldId id="265" r:id="rId9"/>
    <p:sldId id="266" r:id="rId10"/>
    <p:sldId id="267" r:id="rId11"/>
    <p:sldId id="268" r:id="rId12"/>
    <p:sldId id="269" r:id="rId13"/>
    <p:sldId id="270"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72FE34-A584-40B4-A8DB-F2C57BED2E03}" type="datetimeFigureOut">
              <a:rPr lang="en-NZ" smtClean="0"/>
              <a:t>28/04/2018</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353B45-4EB2-4E08-A4D2-494F129E42F1}" type="slidenum">
              <a:rPr lang="en-NZ" smtClean="0"/>
              <a:t>‹#›</a:t>
            </a:fld>
            <a:endParaRPr lang="en-NZ"/>
          </a:p>
        </p:txBody>
      </p:sp>
    </p:spTree>
    <p:extLst>
      <p:ext uri="{BB962C8B-B14F-4D97-AF65-F5344CB8AC3E}">
        <p14:creationId xmlns:p14="http://schemas.microsoft.com/office/powerpoint/2010/main" val="3313275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German reaction to the Treaty was horror</a:t>
            </a:r>
            <a:r>
              <a:rPr lang="en-NZ" baseline="0" dirty="0" smtClean="0"/>
              <a:t> and outrage, as we saw last lesson. They certainly did not feel they’d started the war – they didn’t even feel they’d lost the war. In 1919 many Germans did not really understand how bad Germany’s military situation had been at the end of the war in 1918.  They believed that Germans </a:t>
            </a:r>
            <a:endParaRPr lang="en-NZ" dirty="0"/>
          </a:p>
        </p:txBody>
      </p:sp>
      <p:sp>
        <p:nvSpPr>
          <p:cNvPr id="4" name="Slide Number Placeholder 3"/>
          <p:cNvSpPr>
            <a:spLocks noGrp="1"/>
          </p:cNvSpPr>
          <p:nvPr>
            <p:ph type="sldNum" sz="quarter" idx="10"/>
          </p:nvPr>
        </p:nvSpPr>
        <p:spPr/>
        <p:txBody>
          <a:bodyPr/>
          <a:lstStyle/>
          <a:p>
            <a:fld id="{C3353B45-4EB2-4E08-A4D2-494F129E42F1}" type="slidenum">
              <a:rPr lang="en-NZ" smtClean="0"/>
              <a:t>3</a:t>
            </a:fld>
            <a:endParaRPr lang="en-NZ"/>
          </a:p>
        </p:txBody>
      </p:sp>
    </p:spTree>
    <p:extLst>
      <p:ext uri="{BB962C8B-B14F-4D97-AF65-F5344CB8AC3E}">
        <p14:creationId xmlns:p14="http://schemas.microsoft.com/office/powerpoint/2010/main" val="228044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6B0577C-50E0-4B02-A0CD-498E3771259F}" type="datetimeFigureOut">
              <a:rPr lang="en-NZ" smtClean="0"/>
              <a:t>28/04/2018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9E81E52-2438-4E28-85A9-D375397E121B}" type="slidenum">
              <a:rPr lang="en-NZ" smtClean="0"/>
              <a:t>‹#›</a:t>
            </a:fld>
            <a:endParaRPr lang="en-NZ"/>
          </a:p>
        </p:txBody>
      </p:sp>
    </p:spTree>
    <p:extLst>
      <p:ext uri="{BB962C8B-B14F-4D97-AF65-F5344CB8AC3E}">
        <p14:creationId xmlns:p14="http://schemas.microsoft.com/office/powerpoint/2010/main" val="2778138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B0577C-50E0-4B02-A0CD-498E3771259F}" type="datetimeFigureOut">
              <a:rPr lang="en-NZ" smtClean="0"/>
              <a:t>28/04/2018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9E81E52-2438-4E28-85A9-D375397E121B}" type="slidenum">
              <a:rPr lang="en-NZ" smtClean="0"/>
              <a:t>‹#›</a:t>
            </a:fld>
            <a:endParaRPr lang="en-NZ"/>
          </a:p>
        </p:txBody>
      </p:sp>
    </p:spTree>
    <p:extLst>
      <p:ext uri="{BB962C8B-B14F-4D97-AF65-F5344CB8AC3E}">
        <p14:creationId xmlns:p14="http://schemas.microsoft.com/office/powerpoint/2010/main" val="271627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B0577C-50E0-4B02-A0CD-498E3771259F}" type="datetimeFigureOut">
              <a:rPr lang="en-NZ" smtClean="0"/>
              <a:t>28/04/2018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9E81E52-2438-4E28-85A9-D375397E121B}" type="slidenum">
              <a:rPr lang="en-NZ" smtClean="0"/>
              <a:t>‹#›</a:t>
            </a:fld>
            <a:endParaRPr lang="en-NZ"/>
          </a:p>
        </p:txBody>
      </p:sp>
    </p:spTree>
    <p:extLst>
      <p:ext uri="{BB962C8B-B14F-4D97-AF65-F5344CB8AC3E}">
        <p14:creationId xmlns:p14="http://schemas.microsoft.com/office/powerpoint/2010/main" val="1056265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B0577C-50E0-4B02-A0CD-498E3771259F}" type="datetimeFigureOut">
              <a:rPr lang="en-NZ" smtClean="0"/>
              <a:t>28/04/2018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9E81E52-2438-4E28-85A9-D375397E121B}" type="slidenum">
              <a:rPr lang="en-NZ" smtClean="0"/>
              <a:t>‹#›</a:t>
            </a:fld>
            <a:endParaRPr lang="en-NZ"/>
          </a:p>
        </p:txBody>
      </p:sp>
    </p:spTree>
    <p:extLst>
      <p:ext uri="{BB962C8B-B14F-4D97-AF65-F5344CB8AC3E}">
        <p14:creationId xmlns:p14="http://schemas.microsoft.com/office/powerpoint/2010/main" val="293694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B0577C-50E0-4B02-A0CD-498E3771259F}" type="datetimeFigureOut">
              <a:rPr lang="en-NZ" smtClean="0"/>
              <a:t>28/04/2018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9E81E52-2438-4E28-85A9-D375397E121B}" type="slidenum">
              <a:rPr lang="en-NZ" smtClean="0"/>
              <a:t>‹#›</a:t>
            </a:fld>
            <a:endParaRPr lang="en-NZ"/>
          </a:p>
        </p:txBody>
      </p:sp>
    </p:spTree>
    <p:extLst>
      <p:ext uri="{BB962C8B-B14F-4D97-AF65-F5344CB8AC3E}">
        <p14:creationId xmlns:p14="http://schemas.microsoft.com/office/powerpoint/2010/main" val="3111955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6B0577C-50E0-4B02-A0CD-498E3771259F}" type="datetimeFigureOut">
              <a:rPr lang="en-NZ" smtClean="0"/>
              <a:t>28/04/2018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9E81E52-2438-4E28-85A9-D375397E121B}" type="slidenum">
              <a:rPr lang="en-NZ" smtClean="0"/>
              <a:t>‹#›</a:t>
            </a:fld>
            <a:endParaRPr lang="en-NZ"/>
          </a:p>
        </p:txBody>
      </p:sp>
    </p:spTree>
    <p:extLst>
      <p:ext uri="{BB962C8B-B14F-4D97-AF65-F5344CB8AC3E}">
        <p14:creationId xmlns:p14="http://schemas.microsoft.com/office/powerpoint/2010/main" val="3100645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0577C-50E0-4B02-A0CD-498E3771259F}" type="datetimeFigureOut">
              <a:rPr lang="en-NZ" smtClean="0"/>
              <a:t>28/04/2018</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49E81E52-2438-4E28-85A9-D375397E121B}" type="slidenum">
              <a:rPr lang="en-NZ" smtClean="0"/>
              <a:t>‹#›</a:t>
            </a:fld>
            <a:endParaRPr lang="en-NZ"/>
          </a:p>
        </p:txBody>
      </p:sp>
    </p:spTree>
    <p:extLst>
      <p:ext uri="{BB962C8B-B14F-4D97-AF65-F5344CB8AC3E}">
        <p14:creationId xmlns:p14="http://schemas.microsoft.com/office/powerpoint/2010/main" val="2317804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6B0577C-50E0-4B02-A0CD-498E3771259F}" type="datetimeFigureOut">
              <a:rPr lang="en-NZ" smtClean="0"/>
              <a:t>28/04/2018</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49E81E52-2438-4E28-85A9-D375397E121B}" type="slidenum">
              <a:rPr lang="en-NZ" smtClean="0"/>
              <a:t>‹#›</a:t>
            </a:fld>
            <a:endParaRPr lang="en-NZ"/>
          </a:p>
        </p:txBody>
      </p:sp>
    </p:spTree>
    <p:extLst>
      <p:ext uri="{BB962C8B-B14F-4D97-AF65-F5344CB8AC3E}">
        <p14:creationId xmlns:p14="http://schemas.microsoft.com/office/powerpoint/2010/main" val="1200862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0577C-50E0-4B02-A0CD-498E3771259F}" type="datetimeFigureOut">
              <a:rPr lang="en-NZ" smtClean="0"/>
              <a:t>28/04/2018</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49E81E52-2438-4E28-85A9-D375397E121B}" type="slidenum">
              <a:rPr lang="en-NZ" smtClean="0"/>
              <a:t>‹#›</a:t>
            </a:fld>
            <a:endParaRPr lang="en-NZ"/>
          </a:p>
        </p:txBody>
      </p:sp>
    </p:spTree>
    <p:extLst>
      <p:ext uri="{BB962C8B-B14F-4D97-AF65-F5344CB8AC3E}">
        <p14:creationId xmlns:p14="http://schemas.microsoft.com/office/powerpoint/2010/main" val="307123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B0577C-50E0-4B02-A0CD-498E3771259F}" type="datetimeFigureOut">
              <a:rPr lang="en-NZ" smtClean="0"/>
              <a:t>28/04/2018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9E81E52-2438-4E28-85A9-D375397E121B}" type="slidenum">
              <a:rPr lang="en-NZ" smtClean="0"/>
              <a:t>‹#›</a:t>
            </a:fld>
            <a:endParaRPr lang="en-NZ"/>
          </a:p>
        </p:txBody>
      </p:sp>
    </p:spTree>
    <p:extLst>
      <p:ext uri="{BB962C8B-B14F-4D97-AF65-F5344CB8AC3E}">
        <p14:creationId xmlns:p14="http://schemas.microsoft.com/office/powerpoint/2010/main" val="3305417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B0577C-50E0-4B02-A0CD-498E3771259F}" type="datetimeFigureOut">
              <a:rPr lang="en-NZ" smtClean="0"/>
              <a:t>28/04/2018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9E81E52-2438-4E28-85A9-D375397E121B}" type="slidenum">
              <a:rPr lang="en-NZ" smtClean="0"/>
              <a:t>‹#›</a:t>
            </a:fld>
            <a:endParaRPr lang="en-NZ"/>
          </a:p>
        </p:txBody>
      </p:sp>
    </p:spTree>
    <p:extLst>
      <p:ext uri="{BB962C8B-B14F-4D97-AF65-F5344CB8AC3E}">
        <p14:creationId xmlns:p14="http://schemas.microsoft.com/office/powerpoint/2010/main" val="2230452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0577C-50E0-4B02-A0CD-498E3771259F}" type="datetimeFigureOut">
              <a:rPr lang="en-NZ" smtClean="0"/>
              <a:t>28/04/2018</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81E52-2438-4E28-85A9-D375397E121B}" type="slidenum">
              <a:rPr lang="en-NZ" smtClean="0"/>
              <a:t>‹#›</a:t>
            </a:fld>
            <a:endParaRPr lang="en-NZ"/>
          </a:p>
        </p:txBody>
      </p:sp>
    </p:spTree>
    <p:extLst>
      <p:ext uri="{BB962C8B-B14F-4D97-AF65-F5344CB8AC3E}">
        <p14:creationId xmlns:p14="http://schemas.microsoft.com/office/powerpoint/2010/main" val="30120629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195195"/>
          </a:xfrm>
        </p:spPr>
        <p:txBody>
          <a:bodyPr>
            <a:normAutofit fontScale="90000"/>
          </a:bodyPr>
          <a:lstStyle/>
          <a:p>
            <a:pPr algn="ctr"/>
            <a:r>
              <a:rPr lang="en-NZ" sz="3200" dirty="0">
                <a:solidFill>
                  <a:srgbClr val="FF0066"/>
                </a:solidFill>
                <a:latin typeface="Candara" panose="020E0502030303020204" pitchFamily="34" charset="0"/>
              </a:rPr>
              <a:t>Topic</a:t>
            </a:r>
            <a:r>
              <a:rPr lang="en-NZ" sz="3200" dirty="0" smtClean="0">
                <a:solidFill>
                  <a:srgbClr val="FF0066"/>
                </a:solidFill>
                <a:latin typeface="Candara" panose="020E0502030303020204" pitchFamily="34" charset="0"/>
              </a:rPr>
              <a:t>: Was the Treaty of Versailles Fair?</a:t>
            </a:r>
            <a:r>
              <a:rPr lang="en-NZ" sz="4000" dirty="0">
                <a:latin typeface="Candara" panose="020E0502030303020204" pitchFamily="34" charset="0"/>
              </a:rPr>
              <a:t/>
            </a:r>
            <a:br>
              <a:rPr lang="en-NZ" sz="4000" dirty="0">
                <a:latin typeface="Candara" panose="020E0502030303020204" pitchFamily="34" charset="0"/>
              </a:rPr>
            </a:br>
            <a:r>
              <a:rPr lang="en-NZ" sz="4000" dirty="0">
                <a:latin typeface="Candara" panose="020E0502030303020204" pitchFamily="34" charset="0"/>
              </a:rPr>
              <a:t>The </a:t>
            </a:r>
            <a:r>
              <a:rPr lang="en-NZ" sz="6000" dirty="0">
                <a:latin typeface="Candara" panose="020E0502030303020204" pitchFamily="34" charset="0"/>
              </a:rPr>
              <a:t>BIG</a:t>
            </a:r>
            <a:r>
              <a:rPr lang="en-NZ" sz="4000" dirty="0">
                <a:latin typeface="Candara" panose="020E0502030303020204" pitchFamily="34" charset="0"/>
              </a:rPr>
              <a:t> Questions </a:t>
            </a:r>
            <a:br>
              <a:rPr lang="en-NZ" sz="4000" dirty="0">
                <a:latin typeface="Candara" panose="020E0502030303020204" pitchFamily="34" charset="0"/>
              </a:rPr>
            </a:br>
            <a:r>
              <a:rPr lang="en-NZ" sz="3200" dirty="0" smtClean="0">
                <a:latin typeface="Candara" panose="020E0502030303020204" pitchFamily="34" charset="0"/>
              </a:rPr>
              <a:t>What are arguments *for* the Treaty?</a:t>
            </a:r>
            <a:br>
              <a:rPr lang="en-NZ" sz="3200" dirty="0" smtClean="0">
                <a:latin typeface="Candara" panose="020E0502030303020204" pitchFamily="34" charset="0"/>
              </a:rPr>
            </a:br>
            <a:r>
              <a:rPr lang="en-NZ" sz="3200" dirty="0" smtClean="0">
                <a:latin typeface="Candara" panose="020E0502030303020204" pitchFamily="34" charset="0"/>
              </a:rPr>
              <a:t>What are arguments *against* the Treaty?</a:t>
            </a:r>
            <a:endParaRPr lang="en-NZ" sz="3200" dirty="0">
              <a:latin typeface="Candara" panose="020E0502030303020204" pitchFamily="34" charset="0"/>
            </a:endParaRPr>
          </a:p>
        </p:txBody>
      </p:sp>
      <p:sp>
        <p:nvSpPr>
          <p:cNvPr id="3" name="Content Placeholder 2"/>
          <p:cNvSpPr>
            <a:spLocks noGrp="1"/>
          </p:cNvSpPr>
          <p:nvPr>
            <p:ph sz="half" idx="1"/>
          </p:nvPr>
        </p:nvSpPr>
        <p:spPr>
          <a:xfrm>
            <a:off x="838200" y="2704011"/>
            <a:ext cx="5181600" cy="3472952"/>
          </a:xfrm>
        </p:spPr>
        <p:txBody>
          <a:bodyPr>
            <a:normAutofit fontScale="85000" lnSpcReduction="20000"/>
          </a:bodyPr>
          <a:lstStyle/>
          <a:p>
            <a:pPr marL="0" indent="0" algn="ctr">
              <a:buNone/>
            </a:pPr>
            <a:r>
              <a:rPr lang="en-NZ" b="1" u="sng" dirty="0" smtClean="0">
                <a:solidFill>
                  <a:srgbClr val="FFFF00"/>
                </a:solidFill>
                <a:latin typeface="Candara" panose="020E0502030303020204" pitchFamily="34" charset="0"/>
              </a:rPr>
              <a:t>Key words for this lesson</a:t>
            </a:r>
          </a:p>
          <a:p>
            <a:pPr marL="0" indent="0" algn="ctr">
              <a:buNone/>
            </a:pPr>
            <a:endParaRPr lang="en-NZ" b="1" u="sng" dirty="0">
              <a:solidFill>
                <a:srgbClr val="FFFF00"/>
              </a:solidFill>
              <a:latin typeface="Candara" panose="020E0502030303020204" pitchFamily="34" charset="0"/>
            </a:endParaRPr>
          </a:p>
          <a:p>
            <a:pPr marL="0" indent="0">
              <a:buNone/>
            </a:pPr>
            <a:r>
              <a:rPr lang="en-NZ" dirty="0" smtClean="0">
                <a:solidFill>
                  <a:srgbClr val="FFFF00"/>
                </a:solidFill>
                <a:latin typeface="Candara" panose="020E0502030303020204" pitchFamily="34" charset="0"/>
              </a:rPr>
              <a:t>Treaty of Brest-Litovsk</a:t>
            </a:r>
          </a:p>
          <a:p>
            <a:pPr marL="0" indent="0">
              <a:buNone/>
            </a:pPr>
            <a:r>
              <a:rPr lang="en-NZ" dirty="0" smtClean="0">
                <a:solidFill>
                  <a:srgbClr val="FFFF00"/>
                </a:solidFill>
                <a:latin typeface="Candara" panose="020E0502030303020204" pitchFamily="34" charset="0"/>
              </a:rPr>
              <a:t>Reparations</a:t>
            </a:r>
          </a:p>
          <a:p>
            <a:pPr marL="0" indent="0">
              <a:buNone/>
            </a:pPr>
            <a:r>
              <a:rPr lang="en-NZ" dirty="0" smtClean="0">
                <a:solidFill>
                  <a:srgbClr val="FFFF00"/>
                </a:solidFill>
                <a:latin typeface="Candara" panose="020E0502030303020204" pitchFamily="34" charset="0"/>
              </a:rPr>
              <a:t>Just [as in, fair or morally right]</a:t>
            </a:r>
          </a:p>
          <a:p>
            <a:pPr marL="0" indent="0">
              <a:buNone/>
            </a:pPr>
            <a:r>
              <a:rPr lang="en-NZ" dirty="0" smtClean="0">
                <a:solidFill>
                  <a:srgbClr val="FFFF00"/>
                </a:solidFill>
                <a:latin typeface="Candara" panose="020E0502030303020204" pitchFamily="34" charset="0"/>
              </a:rPr>
              <a:t>Double standard  </a:t>
            </a:r>
          </a:p>
          <a:p>
            <a:pPr marL="0" indent="0">
              <a:buNone/>
            </a:pPr>
            <a:r>
              <a:rPr lang="en-NZ" dirty="0" smtClean="0">
                <a:solidFill>
                  <a:srgbClr val="FFFF00"/>
                </a:solidFill>
                <a:latin typeface="Candara" panose="020E0502030303020204" pitchFamily="34" charset="0"/>
              </a:rPr>
              <a:t>Agricultural land</a:t>
            </a:r>
          </a:p>
          <a:p>
            <a:pPr marL="0" indent="0">
              <a:buNone/>
            </a:pPr>
            <a:r>
              <a:rPr lang="en-NZ" dirty="0" smtClean="0">
                <a:solidFill>
                  <a:srgbClr val="FFFF00"/>
                </a:solidFill>
                <a:latin typeface="Candara" panose="020E0502030303020204" pitchFamily="34" charset="0"/>
              </a:rPr>
              <a:t>pacifists</a:t>
            </a:r>
            <a:endParaRPr lang="en-NZ" dirty="0">
              <a:solidFill>
                <a:srgbClr val="FFFF00"/>
              </a:solidFill>
              <a:latin typeface="Candara" panose="020E0502030303020204" pitchFamily="34" charset="0"/>
            </a:endParaRPr>
          </a:p>
          <a:p>
            <a:pPr marL="0" indent="0">
              <a:buNone/>
            </a:pPr>
            <a:r>
              <a:rPr lang="en-NZ" dirty="0" smtClean="0">
                <a:solidFill>
                  <a:srgbClr val="FFFF00"/>
                </a:solidFill>
              </a:rPr>
              <a:t> </a:t>
            </a:r>
            <a:endParaRPr lang="en-NZ" dirty="0">
              <a:solidFill>
                <a:srgbClr val="FFFF00"/>
              </a:solidFill>
            </a:endParaRPr>
          </a:p>
        </p:txBody>
      </p:sp>
      <p:sp>
        <p:nvSpPr>
          <p:cNvPr id="4" name="Content Placeholder 3"/>
          <p:cNvSpPr>
            <a:spLocks noGrp="1"/>
          </p:cNvSpPr>
          <p:nvPr>
            <p:ph sz="half" idx="2"/>
          </p:nvPr>
        </p:nvSpPr>
        <p:spPr>
          <a:xfrm>
            <a:off x="6172200" y="2704011"/>
            <a:ext cx="5181600" cy="3472952"/>
          </a:xfrm>
        </p:spPr>
        <p:txBody>
          <a:bodyPr>
            <a:normAutofit fontScale="85000" lnSpcReduction="20000"/>
          </a:bodyPr>
          <a:lstStyle/>
          <a:p>
            <a:pPr marL="0" indent="0" algn="ctr">
              <a:buNone/>
            </a:pPr>
            <a:r>
              <a:rPr lang="en-NZ" b="1" u="sng" dirty="0" smtClean="0">
                <a:solidFill>
                  <a:srgbClr val="00B0F0"/>
                </a:solidFill>
                <a:latin typeface="Candara" panose="020E0502030303020204" pitchFamily="34" charset="0"/>
              </a:rPr>
              <a:t>Historical concepts </a:t>
            </a:r>
          </a:p>
          <a:p>
            <a:pPr algn="ctr"/>
            <a:r>
              <a:rPr lang="en-NZ" sz="2400" dirty="0" smtClean="0">
                <a:solidFill>
                  <a:srgbClr val="00B0F0"/>
                </a:solidFill>
                <a:latin typeface="Candara" panose="020E0502030303020204" pitchFamily="34" charset="0"/>
              </a:rPr>
              <a:t>Historical perspective </a:t>
            </a:r>
          </a:p>
          <a:p>
            <a:pPr algn="ctr"/>
            <a:r>
              <a:rPr lang="en-NZ" sz="2400" dirty="0" smtClean="0">
                <a:solidFill>
                  <a:srgbClr val="00B0F0"/>
                </a:solidFill>
                <a:latin typeface="Candara" panose="020E0502030303020204" pitchFamily="34" charset="0"/>
              </a:rPr>
              <a:t>Evidence </a:t>
            </a:r>
          </a:p>
          <a:p>
            <a:pPr marL="0" indent="0">
              <a:buNone/>
            </a:pPr>
            <a:endParaRPr lang="en-NZ" dirty="0">
              <a:latin typeface="Candara" panose="020E0502030303020204" pitchFamily="34" charset="0"/>
            </a:endParaRPr>
          </a:p>
          <a:p>
            <a:pPr marL="0" indent="0" algn="ctr">
              <a:buNone/>
            </a:pPr>
            <a:r>
              <a:rPr lang="en-NZ" b="1" u="sng" dirty="0" smtClean="0">
                <a:solidFill>
                  <a:srgbClr val="00B050"/>
                </a:solidFill>
                <a:latin typeface="Candara" panose="020E0502030303020204" pitchFamily="34" charset="0"/>
              </a:rPr>
              <a:t>Skills</a:t>
            </a:r>
          </a:p>
          <a:p>
            <a:pPr marL="0" indent="0" algn="ctr">
              <a:buNone/>
            </a:pPr>
            <a:r>
              <a:rPr lang="en-NZ" dirty="0" smtClean="0">
                <a:solidFill>
                  <a:srgbClr val="00B050"/>
                </a:solidFill>
                <a:latin typeface="Candara" panose="020E0502030303020204" pitchFamily="34" charset="0"/>
              </a:rPr>
              <a:t>Using evidence to prove a point </a:t>
            </a:r>
          </a:p>
          <a:p>
            <a:pPr marL="0" indent="0" algn="ctr">
              <a:buNone/>
            </a:pPr>
            <a:r>
              <a:rPr lang="en-NZ" dirty="0" smtClean="0">
                <a:solidFill>
                  <a:srgbClr val="00B050"/>
                </a:solidFill>
                <a:latin typeface="Candara" panose="020E0502030303020204" pitchFamily="34" charset="0"/>
              </a:rPr>
              <a:t>Seeing two sides of an argument </a:t>
            </a:r>
          </a:p>
          <a:p>
            <a:pPr marL="0" indent="0" algn="ctr">
              <a:buNone/>
            </a:pPr>
            <a:r>
              <a:rPr lang="en-NZ" dirty="0" smtClean="0">
                <a:solidFill>
                  <a:srgbClr val="00B050"/>
                </a:solidFill>
                <a:latin typeface="Candara" panose="020E0502030303020204" pitchFamily="34" charset="0"/>
              </a:rPr>
              <a:t>Speaking in front of others </a:t>
            </a:r>
          </a:p>
          <a:p>
            <a:pPr marL="0" indent="0" algn="ctr">
              <a:buNone/>
            </a:pPr>
            <a:r>
              <a:rPr lang="en-NZ" dirty="0" smtClean="0">
                <a:solidFill>
                  <a:srgbClr val="00B050"/>
                </a:solidFill>
                <a:latin typeface="Candara" panose="020E0502030303020204" pitchFamily="34" charset="0"/>
              </a:rPr>
              <a:t>Collaborating with classmates </a:t>
            </a:r>
            <a:endParaRPr lang="en-NZ" dirty="0">
              <a:solidFill>
                <a:srgbClr val="00B050"/>
              </a:solidFill>
              <a:latin typeface="Candara" panose="020E0502030303020204" pitchFamily="34" charset="0"/>
            </a:endParaRPr>
          </a:p>
        </p:txBody>
      </p:sp>
    </p:spTree>
    <p:extLst>
      <p:ext uri="{BB962C8B-B14F-4D97-AF65-F5344CB8AC3E}">
        <p14:creationId xmlns:p14="http://schemas.microsoft.com/office/powerpoint/2010/main" val="3219625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latin typeface="Candara" panose="020E0502030303020204" pitchFamily="34" charset="0"/>
              </a:rPr>
              <a:t>3. Germany’s economic problems were partly self-inflicted </a:t>
            </a:r>
            <a:endParaRPr lang="en-NZ" dirty="0">
              <a:latin typeface="Candara" panose="020E0502030303020204" pitchFamily="34" charset="0"/>
            </a:endParaRPr>
          </a:p>
        </p:txBody>
      </p:sp>
      <p:sp>
        <p:nvSpPr>
          <p:cNvPr id="3" name="Content Placeholder 2"/>
          <p:cNvSpPr>
            <a:spLocks noGrp="1"/>
          </p:cNvSpPr>
          <p:nvPr>
            <p:ph idx="1"/>
          </p:nvPr>
        </p:nvSpPr>
        <p:spPr/>
        <p:txBody>
          <a:bodyPr/>
          <a:lstStyle/>
          <a:p>
            <a:r>
              <a:rPr lang="en-NZ" dirty="0" smtClean="0">
                <a:latin typeface="Candara" panose="020E0502030303020204" pitchFamily="34" charset="0"/>
              </a:rPr>
              <a:t>Instead of raising taxes to fund the war (like the Allies did), the German government had gone into debt  - they planned to pay the debts by extracting reparations from the defeated states (when they won)</a:t>
            </a:r>
            <a:endParaRPr lang="en-NZ" dirty="0">
              <a:latin typeface="Candara" panose="020E0502030303020204" pitchFamily="34" charset="0"/>
            </a:endParaRPr>
          </a:p>
        </p:txBody>
      </p:sp>
      <p:pic>
        <p:nvPicPr>
          <p:cNvPr id="4" name="Picture 3"/>
          <p:cNvPicPr>
            <a:picLocks noChangeAspect="1"/>
          </p:cNvPicPr>
          <p:nvPr/>
        </p:nvPicPr>
        <p:blipFill>
          <a:blip r:embed="rId2"/>
          <a:stretch>
            <a:fillRect/>
          </a:stretch>
        </p:blipFill>
        <p:spPr>
          <a:xfrm>
            <a:off x="2987981" y="3095805"/>
            <a:ext cx="2927910" cy="3623650"/>
          </a:xfrm>
          <a:prstGeom prst="rect">
            <a:avLst/>
          </a:prstGeom>
        </p:spPr>
      </p:pic>
      <p:sp>
        <p:nvSpPr>
          <p:cNvPr id="5" name="TextBox 4"/>
          <p:cNvSpPr txBox="1"/>
          <p:nvPr/>
        </p:nvSpPr>
        <p:spPr>
          <a:xfrm>
            <a:off x="7730836" y="3726577"/>
            <a:ext cx="3865418" cy="2585323"/>
          </a:xfrm>
          <a:prstGeom prst="rect">
            <a:avLst/>
          </a:prstGeom>
          <a:noFill/>
        </p:spPr>
        <p:txBody>
          <a:bodyPr wrap="square" rtlCol="0">
            <a:spAutoFit/>
          </a:bodyPr>
          <a:lstStyle/>
          <a:p>
            <a:r>
              <a:rPr lang="en-NZ" dirty="0" smtClean="0">
                <a:solidFill>
                  <a:srgbClr val="FFFF00"/>
                </a:solidFill>
                <a:latin typeface="Candara" panose="020E0502030303020204" pitchFamily="34" charset="0"/>
              </a:rPr>
              <a:t>The Reckoning</a:t>
            </a:r>
          </a:p>
          <a:p>
            <a:endParaRPr lang="en-NZ" dirty="0">
              <a:solidFill>
                <a:srgbClr val="FFFF00"/>
              </a:solidFill>
              <a:latin typeface="Candara" panose="020E0502030303020204" pitchFamily="34" charset="0"/>
            </a:endParaRPr>
          </a:p>
          <a:p>
            <a:r>
              <a:rPr lang="en-NZ" dirty="0" smtClean="0">
                <a:solidFill>
                  <a:srgbClr val="FFFF00"/>
                </a:solidFill>
                <a:latin typeface="Candara" panose="020E0502030303020204" pitchFamily="34" charset="0"/>
              </a:rPr>
              <a:t>Pan-German: “Monstrous I call it. Why, it’s fully a quarter of what we should have made</a:t>
            </a:r>
            <a:r>
              <a:rPr lang="en-NZ" i="1" dirty="0" smtClean="0">
                <a:solidFill>
                  <a:srgbClr val="FFFF00"/>
                </a:solidFill>
                <a:latin typeface="Candara" panose="020E0502030303020204" pitchFamily="34" charset="0"/>
              </a:rPr>
              <a:t> them </a:t>
            </a:r>
            <a:r>
              <a:rPr lang="en-NZ" dirty="0" smtClean="0">
                <a:solidFill>
                  <a:srgbClr val="FFFF00"/>
                </a:solidFill>
                <a:latin typeface="Candara" panose="020E0502030303020204" pitchFamily="34" charset="0"/>
              </a:rPr>
              <a:t>pay, if we’d won.”</a:t>
            </a:r>
          </a:p>
          <a:p>
            <a:endParaRPr lang="en-NZ" dirty="0">
              <a:solidFill>
                <a:srgbClr val="FFFF00"/>
              </a:solidFill>
              <a:latin typeface="Candara" panose="020E0502030303020204" pitchFamily="34" charset="0"/>
            </a:endParaRPr>
          </a:p>
          <a:p>
            <a:r>
              <a:rPr lang="en-NZ" dirty="0" smtClean="0">
                <a:solidFill>
                  <a:srgbClr val="FFFF00"/>
                </a:solidFill>
                <a:latin typeface="Candara" panose="020E0502030303020204" pitchFamily="34" charset="0"/>
              </a:rPr>
              <a:t>- A cartoon from Punch magazine, 1919 </a:t>
            </a:r>
            <a:endParaRPr lang="en-NZ" dirty="0">
              <a:solidFill>
                <a:srgbClr val="FFFF00"/>
              </a:solidFill>
              <a:latin typeface="Candara" panose="020E0502030303020204" pitchFamily="34" charset="0"/>
            </a:endParaRPr>
          </a:p>
        </p:txBody>
      </p:sp>
    </p:spTree>
    <p:extLst>
      <p:ext uri="{BB962C8B-B14F-4D97-AF65-F5344CB8AC3E}">
        <p14:creationId xmlns:p14="http://schemas.microsoft.com/office/powerpoint/2010/main" val="39045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latin typeface="Candara" panose="020E0502030303020204" pitchFamily="34" charset="0"/>
              </a:rPr>
              <a:t> Verdicts on the Treaty of Versailles</a:t>
            </a:r>
            <a:endParaRPr lang="en-NZ" dirty="0">
              <a:latin typeface="Candara" panose="020E0502030303020204" pitchFamily="34" charset="0"/>
            </a:endParaRPr>
          </a:p>
        </p:txBody>
      </p:sp>
      <p:sp>
        <p:nvSpPr>
          <p:cNvPr id="3" name="Content Placeholder 2"/>
          <p:cNvSpPr>
            <a:spLocks noGrp="1"/>
          </p:cNvSpPr>
          <p:nvPr>
            <p:ph idx="1"/>
          </p:nvPr>
        </p:nvSpPr>
        <p:spPr>
          <a:xfrm>
            <a:off x="838200" y="1825625"/>
            <a:ext cx="10515600" cy="4893830"/>
          </a:xfrm>
        </p:spPr>
        <p:txBody>
          <a:bodyPr/>
          <a:lstStyle/>
          <a:p>
            <a:r>
              <a:rPr lang="en-NZ" dirty="0" smtClean="0">
                <a:latin typeface="Candara" panose="020E0502030303020204" pitchFamily="34" charset="0"/>
              </a:rPr>
              <a:t>Criticised not only by Germans </a:t>
            </a:r>
          </a:p>
          <a:p>
            <a:r>
              <a:rPr lang="en-NZ" dirty="0" smtClean="0">
                <a:latin typeface="Candara" panose="020E0502030303020204" pitchFamily="34" charset="0"/>
              </a:rPr>
              <a:t>None of the Big 3 were satisfied with it:</a:t>
            </a:r>
          </a:p>
          <a:p>
            <a:r>
              <a:rPr lang="en-NZ" dirty="0" smtClean="0">
                <a:latin typeface="Candara" panose="020E0502030303020204" pitchFamily="34" charset="0"/>
              </a:rPr>
              <a:t>Clemenceau – not harsh enough (and in 1920 he was voted out!)</a:t>
            </a:r>
          </a:p>
          <a:p>
            <a:r>
              <a:rPr lang="en-NZ" dirty="0" smtClean="0">
                <a:latin typeface="Candara" panose="020E0502030303020204" pitchFamily="34" charset="0"/>
              </a:rPr>
              <a:t>Lloyd George – ‘a great pity’ – believed another war would happen because of it</a:t>
            </a:r>
          </a:p>
          <a:p>
            <a:r>
              <a:rPr lang="en-NZ" dirty="0" smtClean="0">
                <a:latin typeface="Candara" panose="020E0502030303020204" pitchFamily="34" charset="0"/>
              </a:rPr>
              <a:t>Wilson – disappointed – if he were a German he would not have signed it. The American Congress [parliament] refused to approve the Treaty.</a:t>
            </a:r>
          </a:p>
        </p:txBody>
      </p:sp>
    </p:spTree>
    <p:extLst>
      <p:ext uri="{BB962C8B-B14F-4D97-AF65-F5344CB8AC3E}">
        <p14:creationId xmlns:p14="http://schemas.microsoft.com/office/powerpoint/2010/main" val="252134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8548"/>
          </a:xfrm>
        </p:spPr>
        <p:txBody>
          <a:bodyPr>
            <a:normAutofit fontScale="90000"/>
          </a:bodyPr>
          <a:lstStyle/>
          <a:p>
            <a:pPr algn="ctr"/>
            <a:r>
              <a:rPr lang="en-NZ" dirty="0" smtClean="0">
                <a:latin typeface="Candara" panose="020E0502030303020204" pitchFamily="34" charset="0"/>
              </a:rPr>
              <a:t>Four views from Britain </a:t>
            </a:r>
            <a:endParaRPr lang="en-NZ" dirty="0">
              <a:latin typeface="Candara" panose="020E0502030303020204" pitchFamily="34" charset="0"/>
            </a:endParaRPr>
          </a:p>
        </p:txBody>
      </p:sp>
      <p:sp>
        <p:nvSpPr>
          <p:cNvPr id="3" name="Content Placeholder 2"/>
          <p:cNvSpPr>
            <a:spLocks noGrp="1"/>
          </p:cNvSpPr>
          <p:nvPr>
            <p:ph idx="1"/>
          </p:nvPr>
        </p:nvSpPr>
        <p:spPr>
          <a:xfrm>
            <a:off x="96983" y="1094511"/>
            <a:ext cx="7439891" cy="5583381"/>
          </a:xfrm>
        </p:spPr>
        <p:txBody>
          <a:bodyPr>
            <a:normAutofit fontScale="70000" lnSpcReduction="20000"/>
          </a:bodyPr>
          <a:lstStyle/>
          <a:p>
            <a:pPr>
              <a:defRPr/>
            </a:pPr>
            <a:r>
              <a:rPr lang="en-NZ" dirty="0"/>
              <a:t>“severe as the Treaty seemed to many Germans, it should be remembered that Germany might easily have fared much worse.  If Clemenceau had had his way… the Rhineland would have become an independent state and Danzig would have become a part of Poland.”</a:t>
            </a:r>
          </a:p>
          <a:p>
            <a:pPr algn="r">
              <a:defRPr/>
            </a:pPr>
            <a:r>
              <a:rPr lang="en-NZ" dirty="0"/>
              <a:t>British historian W </a:t>
            </a:r>
            <a:r>
              <a:rPr lang="en-NZ" dirty="0" err="1"/>
              <a:t>Carr</a:t>
            </a:r>
            <a:r>
              <a:rPr lang="en-NZ" dirty="0"/>
              <a:t>, A History of Germany, 1972.</a:t>
            </a:r>
          </a:p>
          <a:p>
            <a:pPr algn="r">
              <a:defRPr/>
            </a:pPr>
            <a:endParaRPr lang="en-NZ" dirty="0"/>
          </a:p>
          <a:p>
            <a:pPr>
              <a:defRPr/>
            </a:pPr>
            <a:r>
              <a:rPr lang="en-NZ" dirty="0"/>
              <a:t>“…a fair judgement upon the settlement, a simple explanation of how it arose, cannot leave the authors of the new map of Europe under serious reproach.  To an overwhelming extent the wishes of the various populations prevailed.”</a:t>
            </a:r>
          </a:p>
          <a:p>
            <a:pPr algn="r">
              <a:defRPr/>
            </a:pPr>
            <a:r>
              <a:rPr lang="en-NZ" dirty="0"/>
              <a:t>Winston Churchill, speaking in 1919.  He had been a member of the government during the war.</a:t>
            </a:r>
          </a:p>
          <a:p>
            <a:pPr algn="r">
              <a:defRPr/>
            </a:pPr>
            <a:endParaRPr lang="en-NZ" dirty="0"/>
          </a:p>
          <a:p>
            <a:pPr>
              <a:defRPr/>
            </a:pPr>
            <a:r>
              <a:rPr lang="en-NZ" dirty="0"/>
              <a:t> “The historian, with every justification, will come to the conclusion that we were very stupid men…we arrived determined that a Peace of justice and wisdom should be negotiated; we left the conference conscious that the treaties imposed upon our enemies were neither just nor wise.”</a:t>
            </a:r>
          </a:p>
          <a:p>
            <a:pPr algn="r">
              <a:defRPr/>
            </a:pPr>
            <a:r>
              <a:rPr lang="en-NZ" dirty="0"/>
              <a:t>Harold Nicolson, British diplomat. He was one of the leading British officials at the Conference</a:t>
            </a:r>
          </a:p>
          <a:p>
            <a:endParaRPr lang="en-NZ" dirty="0"/>
          </a:p>
        </p:txBody>
      </p:sp>
      <p:pic>
        <p:nvPicPr>
          <p:cNvPr id="4" name="Picture 3"/>
          <p:cNvPicPr>
            <a:picLocks noChangeAspect="1"/>
          </p:cNvPicPr>
          <p:nvPr/>
        </p:nvPicPr>
        <p:blipFill>
          <a:blip r:embed="rId2"/>
          <a:stretch>
            <a:fillRect/>
          </a:stretch>
        </p:blipFill>
        <p:spPr>
          <a:xfrm>
            <a:off x="7786255" y="1414896"/>
            <a:ext cx="4209280" cy="5152159"/>
          </a:xfrm>
          <a:prstGeom prst="rect">
            <a:avLst/>
          </a:prstGeom>
        </p:spPr>
      </p:pic>
    </p:spTree>
    <p:extLst>
      <p:ext uri="{BB962C8B-B14F-4D97-AF65-F5344CB8AC3E}">
        <p14:creationId xmlns:p14="http://schemas.microsoft.com/office/powerpoint/2010/main" val="26280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0839"/>
          </a:xfrm>
        </p:spPr>
        <p:txBody>
          <a:bodyPr>
            <a:normAutofit fontScale="90000"/>
          </a:bodyPr>
          <a:lstStyle/>
          <a:p>
            <a:pPr algn="ctr"/>
            <a:r>
              <a:rPr lang="en-NZ" dirty="0" smtClean="0">
                <a:latin typeface="Candara" panose="020E0502030303020204" pitchFamily="34" charset="0"/>
              </a:rPr>
              <a:t>History judges….</a:t>
            </a:r>
            <a:endParaRPr lang="en-NZ" dirty="0">
              <a:latin typeface="Candara" panose="020E0502030303020204" pitchFamily="34" charset="0"/>
            </a:endParaRPr>
          </a:p>
        </p:txBody>
      </p:sp>
      <p:sp>
        <p:nvSpPr>
          <p:cNvPr id="3" name="Content Placeholder 2"/>
          <p:cNvSpPr>
            <a:spLocks noGrp="1"/>
          </p:cNvSpPr>
          <p:nvPr>
            <p:ph idx="1"/>
          </p:nvPr>
        </p:nvSpPr>
        <p:spPr>
          <a:xfrm>
            <a:off x="318655" y="1149926"/>
            <a:ext cx="11471563" cy="5708073"/>
          </a:xfrm>
        </p:spPr>
        <p:txBody>
          <a:bodyPr>
            <a:normAutofit fontScale="92500" lnSpcReduction="20000"/>
          </a:bodyPr>
          <a:lstStyle/>
          <a:p>
            <a:r>
              <a:rPr lang="en-NZ" dirty="0" smtClean="0">
                <a:latin typeface="Candara" panose="020E0502030303020204" pitchFamily="34" charset="0"/>
              </a:rPr>
              <a:t>Now that we have the benefit of hindsight (looking back, knowing what we know)…</a:t>
            </a:r>
          </a:p>
          <a:p>
            <a:endParaRPr lang="en-NZ" dirty="0">
              <a:latin typeface="Candara" panose="020E0502030303020204" pitchFamily="34" charset="0"/>
            </a:endParaRPr>
          </a:p>
          <a:p>
            <a:r>
              <a:rPr lang="en-NZ" dirty="0" smtClean="0">
                <a:latin typeface="Candara" panose="020E0502030303020204" pitchFamily="34" charset="0"/>
              </a:rPr>
              <a:t>The Treaty helped to create a cruel regime in Germany and eventually a second world war</a:t>
            </a:r>
          </a:p>
          <a:p>
            <a:endParaRPr lang="en-NZ" dirty="0">
              <a:latin typeface="Candara" panose="020E0502030303020204" pitchFamily="34" charset="0"/>
            </a:endParaRPr>
          </a:p>
          <a:p>
            <a:r>
              <a:rPr lang="en-NZ" dirty="0" smtClean="0">
                <a:latin typeface="Candara" panose="020E0502030303020204" pitchFamily="34" charset="0"/>
              </a:rPr>
              <a:t>Historians’ judgements tend to side with the critics of the Treaty</a:t>
            </a:r>
          </a:p>
          <a:p>
            <a:endParaRPr lang="en-NZ" dirty="0">
              <a:latin typeface="Candara" panose="020E0502030303020204" pitchFamily="34" charset="0"/>
            </a:endParaRPr>
          </a:p>
          <a:p>
            <a:r>
              <a:rPr lang="en-NZ" dirty="0" smtClean="0">
                <a:latin typeface="Candara" panose="020E0502030303020204" pitchFamily="34" charset="0"/>
              </a:rPr>
              <a:t>At the time, however, many outside Germany felt it was fair (or not harsh enough)</a:t>
            </a:r>
          </a:p>
          <a:p>
            <a:r>
              <a:rPr lang="en-NZ" dirty="0" smtClean="0">
                <a:latin typeface="Candara" panose="020E0502030303020204" pitchFamily="34" charset="0"/>
              </a:rPr>
              <a:t>A more generous treaty would have been totally unacceptable to public opinion in Britain or France </a:t>
            </a:r>
          </a:p>
          <a:p>
            <a:endParaRPr lang="en-NZ" dirty="0" smtClean="0">
              <a:latin typeface="Candara" panose="020E0502030303020204" pitchFamily="34" charset="0"/>
            </a:endParaRPr>
          </a:p>
          <a:p>
            <a:r>
              <a:rPr lang="en-NZ" dirty="0" smtClean="0">
                <a:latin typeface="Candara" panose="020E0502030303020204" pitchFamily="34" charset="0"/>
              </a:rPr>
              <a:t>How hard it was to agree to a peace settlement – was it the best that could be hoped for in the circumstances?</a:t>
            </a:r>
          </a:p>
          <a:p>
            <a:endParaRPr lang="en-NZ" dirty="0">
              <a:latin typeface="Candara" panose="020E0502030303020204" pitchFamily="34" charset="0"/>
            </a:endParaRPr>
          </a:p>
        </p:txBody>
      </p:sp>
    </p:spTree>
    <p:extLst>
      <p:ext uri="{BB962C8B-B14F-4D97-AF65-F5344CB8AC3E}">
        <p14:creationId xmlns:p14="http://schemas.microsoft.com/office/powerpoint/2010/main" val="237834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latin typeface="Candara" panose="020E0502030303020204" pitchFamily="34" charset="0"/>
              </a:rPr>
              <a:t>Quiz </a:t>
            </a:r>
            <a:endParaRPr lang="en-NZ" dirty="0">
              <a:latin typeface="Candara" panose="020E0502030303020204" pitchFamily="34" charset="0"/>
            </a:endParaRPr>
          </a:p>
        </p:txBody>
      </p:sp>
      <p:sp>
        <p:nvSpPr>
          <p:cNvPr id="3" name="Content Placeholder 2"/>
          <p:cNvSpPr>
            <a:spLocks noGrp="1"/>
          </p:cNvSpPr>
          <p:nvPr>
            <p:ph idx="1"/>
          </p:nvPr>
        </p:nvSpPr>
        <p:spPr/>
        <p:txBody>
          <a:bodyPr/>
          <a:lstStyle/>
          <a:p>
            <a:pPr marL="514350" indent="-514350">
              <a:buAutoNum type="arabicPeriod"/>
            </a:pPr>
            <a:r>
              <a:rPr lang="en-NZ" dirty="0" smtClean="0">
                <a:latin typeface="Candara" panose="020E0502030303020204" pitchFamily="34" charset="0"/>
              </a:rPr>
              <a:t>What was the German reaction to the Treaty?</a:t>
            </a:r>
          </a:p>
          <a:p>
            <a:pPr marL="514350" indent="-514350">
              <a:buAutoNum type="arabicPeriod"/>
            </a:pPr>
            <a:r>
              <a:rPr lang="en-NZ" dirty="0" smtClean="0">
                <a:latin typeface="Candara" panose="020E0502030303020204" pitchFamily="34" charset="0"/>
              </a:rPr>
              <a:t>Germans felt that at the Paris Peace Conference, they should not have been treated as ________. </a:t>
            </a:r>
          </a:p>
          <a:p>
            <a:pPr marL="514350" indent="-514350">
              <a:buAutoNum type="arabicPeriod"/>
            </a:pPr>
            <a:r>
              <a:rPr lang="en-NZ" dirty="0" smtClean="0">
                <a:latin typeface="Candara" panose="020E0502030303020204" pitchFamily="34" charset="0"/>
              </a:rPr>
              <a:t>Three reasons why the Treaty was fair are….</a:t>
            </a:r>
          </a:p>
          <a:p>
            <a:pPr marL="514350" indent="-514350">
              <a:buAutoNum type="arabicPeriod"/>
            </a:pPr>
            <a:r>
              <a:rPr lang="en-NZ" dirty="0" smtClean="0">
                <a:latin typeface="Candara" panose="020E0502030303020204" pitchFamily="34" charset="0"/>
              </a:rPr>
              <a:t>Did British historian W </a:t>
            </a:r>
            <a:r>
              <a:rPr lang="en-NZ" dirty="0" err="1" smtClean="0">
                <a:latin typeface="Candara" panose="020E0502030303020204" pitchFamily="34" charset="0"/>
              </a:rPr>
              <a:t>Carr</a:t>
            </a:r>
            <a:r>
              <a:rPr lang="en-NZ" dirty="0" smtClean="0">
                <a:latin typeface="Candara" panose="020E0502030303020204" pitchFamily="34" charset="0"/>
              </a:rPr>
              <a:t> feel the Treaty was too harsh?</a:t>
            </a:r>
          </a:p>
          <a:p>
            <a:pPr marL="514350" indent="-514350">
              <a:buAutoNum type="arabicPeriod"/>
            </a:pPr>
            <a:r>
              <a:rPr lang="en-NZ" dirty="0" smtClean="0">
                <a:latin typeface="Candara" panose="020E0502030303020204" pitchFamily="34" charset="0"/>
              </a:rPr>
              <a:t>Was the Treaty acceptable to the people of Britain and France?</a:t>
            </a:r>
          </a:p>
          <a:p>
            <a:pPr marL="514350" indent="-514350">
              <a:buAutoNum type="arabicPeriod"/>
            </a:pPr>
            <a:r>
              <a:rPr lang="en-NZ" dirty="0" smtClean="0">
                <a:latin typeface="Candara" panose="020E0502030303020204" pitchFamily="34" charset="0"/>
              </a:rPr>
              <a:t>How did each of the Big 3 feel about the Treaty?</a:t>
            </a:r>
            <a:endParaRPr lang="en-NZ" dirty="0">
              <a:latin typeface="Candara" panose="020E0502030303020204" pitchFamily="34" charset="0"/>
            </a:endParaRPr>
          </a:p>
        </p:txBody>
      </p:sp>
    </p:spTree>
    <p:extLst>
      <p:ext uri="{BB962C8B-B14F-4D97-AF65-F5344CB8AC3E}">
        <p14:creationId xmlns:p14="http://schemas.microsoft.com/office/powerpoint/2010/main" val="374380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latin typeface="Candara" panose="020E0502030303020204" pitchFamily="34" charset="0"/>
              </a:rPr>
              <a:t>Your task </a:t>
            </a:r>
            <a:endParaRPr lang="en-NZ" dirty="0">
              <a:latin typeface="Candara" panose="020E0502030303020204" pitchFamily="34" charset="0"/>
            </a:endParaRPr>
          </a:p>
        </p:txBody>
      </p:sp>
      <p:sp>
        <p:nvSpPr>
          <p:cNvPr id="3" name="Content Placeholder 2"/>
          <p:cNvSpPr>
            <a:spLocks noGrp="1"/>
          </p:cNvSpPr>
          <p:nvPr>
            <p:ph idx="1"/>
          </p:nvPr>
        </p:nvSpPr>
        <p:spPr/>
        <p:txBody>
          <a:bodyPr/>
          <a:lstStyle/>
          <a:p>
            <a:pPr marL="514350" indent="-514350">
              <a:buAutoNum type="arabicPeriod"/>
            </a:pPr>
            <a:r>
              <a:rPr lang="en-NZ" dirty="0" smtClean="0">
                <a:latin typeface="Candara" panose="020E0502030303020204" pitchFamily="34" charset="0"/>
              </a:rPr>
              <a:t>Watch this video</a:t>
            </a:r>
          </a:p>
          <a:p>
            <a:pPr marL="514350" indent="-514350">
              <a:buAutoNum type="arabicPeriod"/>
            </a:pPr>
            <a:r>
              <a:rPr lang="en-NZ" dirty="0" smtClean="0">
                <a:latin typeface="Candara" panose="020E0502030303020204" pitchFamily="34" charset="0"/>
              </a:rPr>
              <a:t>Answer the quiz questions at the end – record them.</a:t>
            </a:r>
          </a:p>
          <a:p>
            <a:pPr marL="514350" indent="-514350">
              <a:buAutoNum type="arabicPeriod"/>
            </a:pPr>
            <a:r>
              <a:rPr lang="en-NZ" dirty="0" smtClean="0">
                <a:latin typeface="Candara" panose="020E0502030303020204" pitchFamily="34" charset="0"/>
              </a:rPr>
              <a:t>Record the evidence in a table.</a:t>
            </a:r>
          </a:p>
          <a:p>
            <a:pPr marL="0" indent="0">
              <a:buNone/>
            </a:pPr>
            <a:r>
              <a:rPr lang="en-NZ" dirty="0" smtClean="0">
                <a:latin typeface="Candara" panose="020E0502030303020204" pitchFamily="34" charset="0"/>
              </a:rPr>
              <a:t>4. </a:t>
            </a:r>
            <a:r>
              <a:rPr lang="en-NZ" dirty="0">
                <a:latin typeface="Candara" panose="020E0502030303020204" pitchFamily="34" charset="0"/>
              </a:rPr>
              <a:t> </a:t>
            </a:r>
            <a:r>
              <a:rPr lang="en-NZ" dirty="0" smtClean="0">
                <a:latin typeface="Candara" panose="020E0502030303020204" pitchFamily="34" charset="0"/>
              </a:rPr>
              <a:t>Have these ready at the start of next lesson as evidence you watched the video before class. </a:t>
            </a:r>
          </a:p>
        </p:txBody>
      </p:sp>
      <p:graphicFrame>
        <p:nvGraphicFramePr>
          <p:cNvPr id="4" name="Table 3"/>
          <p:cNvGraphicFramePr>
            <a:graphicFrameLocks noGrp="1"/>
          </p:cNvGraphicFramePr>
          <p:nvPr>
            <p:extLst>
              <p:ext uri="{D42A27DB-BD31-4B8C-83A1-F6EECF244321}">
                <p14:modId xmlns:p14="http://schemas.microsoft.com/office/powerpoint/2010/main" val="352003476"/>
              </p:ext>
            </p:extLst>
          </p:nvPr>
        </p:nvGraphicFramePr>
        <p:xfrm>
          <a:off x="2032000" y="4441371"/>
          <a:ext cx="8128000" cy="2253853"/>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690108935"/>
                    </a:ext>
                  </a:extLst>
                </a:gridCol>
                <a:gridCol w="4064000">
                  <a:extLst>
                    <a:ext uri="{9D8B030D-6E8A-4147-A177-3AD203B41FA5}">
                      <a16:colId xmlns:a16="http://schemas.microsoft.com/office/drawing/2014/main" val="180661692"/>
                    </a:ext>
                  </a:extLst>
                </a:gridCol>
              </a:tblGrid>
              <a:tr h="404949">
                <a:tc>
                  <a:txBody>
                    <a:bodyPr/>
                    <a:lstStyle/>
                    <a:p>
                      <a:pPr algn="ctr"/>
                      <a:r>
                        <a:rPr lang="en-NZ" sz="2400" dirty="0" smtClean="0"/>
                        <a:t>The Treaty was fair on Germany</a:t>
                      </a:r>
                      <a:endParaRPr lang="en-NZ" sz="2400" dirty="0"/>
                    </a:p>
                  </a:txBody>
                  <a:tcPr/>
                </a:tc>
                <a:tc>
                  <a:txBody>
                    <a:bodyPr/>
                    <a:lstStyle/>
                    <a:p>
                      <a:pPr algn="ctr"/>
                      <a:r>
                        <a:rPr lang="en-NZ" sz="2400" dirty="0" smtClean="0"/>
                        <a:t>The Treaty</a:t>
                      </a:r>
                      <a:r>
                        <a:rPr lang="en-NZ" sz="2400" baseline="0" dirty="0" smtClean="0"/>
                        <a:t> was not fair on Germany </a:t>
                      </a:r>
                      <a:endParaRPr lang="en-NZ" sz="2400" dirty="0"/>
                    </a:p>
                  </a:txBody>
                  <a:tcPr/>
                </a:tc>
                <a:extLst>
                  <a:ext uri="{0D108BD9-81ED-4DB2-BD59-A6C34878D82A}">
                    <a16:rowId xmlns:a16="http://schemas.microsoft.com/office/drawing/2014/main" val="3076150932"/>
                  </a:ext>
                </a:extLst>
              </a:tr>
              <a:tr h="1430893">
                <a:tc>
                  <a:txBody>
                    <a:bodyPr/>
                    <a:lstStyle/>
                    <a:p>
                      <a:endParaRPr lang="en-NZ" dirty="0"/>
                    </a:p>
                  </a:txBody>
                  <a:tcPr/>
                </a:tc>
                <a:tc>
                  <a:txBody>
                    <a:bodyPr/>
                    <a:lstStyle/>
                    <a:p>
                      <a:endParaRPr lang="en-NZ" dirty="0"/>
                    </a:p>
                  </a:txBody>
                  <a:tcPr/>
                </a:tc>
                <a:extLst>
                  <a:ext uri="{0D108BD9-81ED-4DB2-BD59-A6C34878D82A}">
                    <a16:rowId xmlns:a16="http://schemas.microsoft.com/office/drawing/2014/main" val="1212322136"/>
                  </a:ext>
                </a:extLst>
              </a:tr>
            </a:tbl>
          </a:graphicData>
        </a:graphic>
      </p:graphicFrame>
    </p:spTree>
    <p:extLst>
      <p:ext uri="{BB962C8B-B14F-4D97-AF65-F5344CB8AC3E}">
        <p14:creationId xmlns:p14="http://schemas.microsoft.com/office/powerpoint/2010/main" val="420829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latin typeface="Candara" panose="020E0502030303020204" pitchFamily="34" charset="0"/>
              </a:rPr>
              <a:t>German reaction to the Treaty </a:t>
            </a:r>
            <a:endParaRPr lang="en-NZ" dirty="0">
              <a:latin typeface="Candara" panose="020E0502030303020204" pitchFamily="34" charset="0"/>
            </a:endParaRPr>
          </a:p>
        </p:txBody>
      </p:sp>
      <p:pic>
        <p:nvPicPr>
          <p:cNvPr id="4" name="Content Placeholder 3"/>
          <p:cNvPicPr>
            <a:picLocks noGrp="1" noChangeAspect="1"/>
          </p:cNvPicPr>
          <p:nvPr>
            <p:ph idx="1"/>
          </p:nvPr>
        </p:nvPicPr>
        <p:blipFill>
          <a:blip r:embed="rId3"/>
          <a:stretch>
            <a:fillRect/>
          </a:stretch>
        </p:blipFill>
        <p:spPr>
          <a:xfrm>
            <a:off x="2710730" y="1690688"/>
            <a:ext cx="6553680" cy="4915260"/>
          </a:xfrm>
          <a:prstGeom prst="rect">
            <a:avLst/>
          </a:prstGeom>
        </p:spPr>
      </p:pic>
    </p:spTree>
    <p:extLst>
      <p:ext uri="{BB962C8B-B14F-4D97-AF65-F5344CB8AC3E}">
        <p14:creationId xmlns:p14="http://schemas.microsoft.com/office/powerpoint/2010/main" val="2531381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2" y="365125"/>
            <a:ext cx="10952018" cy="1325563"/>
          </a:xfrm>
        </p:spPr>
        <p:txBody>
          <a:bodyPr/>
          <a:lstStyle/>
          <a:p>
            <a:pPr algn="ctr">
              <a:defRPr/>
            </a:pPr>
            <a:r>
              <a:rPr lang="en-NZ" dirty="0" smtClean="0">
                <a:latin typeface="Candara" panose="020E0502030303020204" pitchFamily="34" charset="0"/>
              </a:rPr>
              <a:t>German </a:t>
            </a:r>
            <a:r>
              <a:rPr lang="en-NZ" dirty="0" smtClean="0">
                <a:latin typeface="Candara" panose="020E0502030303020204" pitchFamily="34" charset="0"/>
              </a:rPr>
              <a:t>r</a:t>
            </a:r>
            <a:r>
              <a:rPr lang="en-NZ" dirty="0" smtClean="0">
                <a:latin typeface="Candara" panose="020E0502030303020204" pitchFamily="34" charset="0"/>
              </a:rPr>
              <a:t>eaction to </a:t>
            </a:r>
            <a:r>
              <a:rPr lang="en-NZ" dirty="0" smtClean="0">
                <a:latin typeface="Candara" panose="020E0502030303020204" pitchFamily="34" charset="0"/>
              </a:rPr>
              <a:t>the </a:t>
            </a:r>
            <a:r>
              <a:rPr lang="en-NZ" dirty="0" smtClean="0">
                <a:latin typeface="Candara" panose="020E0502030303020204" pitchFamily="34" charset="0"/>
              </a:rPr>
              <a:t>Treaty</a:t>
            </a:r>
            <a:endParaRPr lang="en-NZ" dirty="0">
              <a:latin typeface="Candara" panose="020E0502030303020204" pitchFamily="34" charset="0"/>
            </a:endParaRPr>
          </a:p>
        </p:txBody>
      </p:sp>
      <p:sp>
        <p:nvSpPr>
          <p:cNvPr id="3" name="Content Placeholder 2"/>
          <p:cNvSpPr>
            <a:spLocks noGrp="1"/>
          </p:cNvSpPr>
          <p:nvPr>
            <p:ph idx="1"/>
          </p:nvPr>
        </p:nvSpPr>
        <p:spPr/>
        <p:txBody>
          <a:bodyPr/>
          <a:lstStyle/>
          <a:p>
            <a:pPr algn="ctr">
              <a:defRPr/>
            </a:pPr>
            <a:endParaRPr lang="en-NZ" dirty="0" smtClean="0"/>
          </a:p>
          <a:p>
            <a:pPr marL="0" indent="0" algn="ctr">
              <a:buNone/>
              <a:defRPr/>
            </a:pPr>
            <a:r>
              <a:rPr lang="en-NZ" dirty="0" smtClean="0">
                <a:latin typeface="Candara" panose="020E0502030303020204" pitchFamily="34" charset="0"/>
              </a:rPr>
              <a:t>“Today in the Hall of Mirrors the disgraceful Treaty is being signed.  Do not forget it!  The German people will, with unceasing labour, press forward to reconquer the place among the nations to which it is entitled.”</a:t>
            </a:r>
          </a:p>
          <a:p>
            <a:pPr marL="0" indent="0" algn="ctr">
              <a:buNone/>
              <a:defRPr/>
            </a:pPr>
            <a:endParaRPr lang="en-NZ" dirty="0" smtClean="0">
              <a:latin typeface="Candara" panose="020E0502030303020204" pitchFamily="34" charset="0"/>
            </a:endParaRPr>
          </a:p>
          <a:p>
            <a:pPr algn="r">
              <a:defRPr/>
            </a:pPr>
            <a:r>
              <a:rPr lang="en-NZ" dirty="0" smtClean="0">
                <a:latin typeface="Candara" panose="020E0502030303020204" pitchFamily="34" charset="0"/>
              </a:rPr>
              <a:t>From Deutsche </a:t>
            </a:r>
            <a:r>
              <a:rPr lang="en-NZ" dirty="0" err="1" smtClean="0">
                <a:latin typeface="Candara" panose="020E0502030303020204" pitchFamily="34" charset="0"/>
              </a:rPr>
              <a:t>Zeitung</a:t>
            </a:r>
            <a:r>
              <a:rPr lang="en-NZ" dirty="0" smtClean="0">
                <a:latin typeface="Candara" panose="020E0502030303020204" pitchFamily="34" charset="0"/>
              </a:rPr>
              <a:t> (German News), on the day the Treaty was signed</a:t>
            </a:r>
            <a:endParaRPr lang="en-NZ" dirty="0">
              <a:latin typeface="Candara" panose="020E0502030303020204" pitchFamily="34" charset="0"/>
            </a:endParaRPr>
          </a:p>
        </p:txBody>
      </p:sp>
    </p:spTree>
    <p:extLst>
      <p:ext uri="{BB962C8B-B14F-4D97-AF65-F5344CB8AC3E}">
        <p14:creationId xmlns:p14="http://schemas.microsoft.com/office/powerpoint/2010/main" val="788836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latin typeface="Candara" panose="020E0502030303020204" pitchFamily="34" charset="0"/>
              </a:rPr>
              <a:t>Double standards?</a:t>
            </a:r>
            <a:endParaRPr lang="en-NZ" dirty="0">
              <a:latin typeface="Candara" panose="020E0502030303020204" pitchFamily="34" charset="0"/>
            </a:endParaRPr>
          </a:p>
        </p:txBody>
      </p:sp>
      <p:sp>
        <p:nvSpPr>
          <p:cNvPr id="3" name="Content Placeholder 2"/>
          <p:cNvSpPr>
            <a:spLocks noGrp="1"/>
          </p:cNvSpPr>
          <p:nvPr>
            <p:ph idx="1"/>
          </p:nvPr>
        </p:nvSpPr>
        <p:spPr/>
        <p:txBody>
          <a:bodyPr/>
          <a:lstStyle/>
          <a:p>
            <a:r>
              <a:rPr lang="en-NZ" dirty="0" smtClean="0">
                <a:latin typeface="Candara" panose="020E0502030303020204" pitchFamily="34" charset="0"/>
              </a:rPr>
              <a:t>German complaints fell on deaf ears</a:t>
            </a:r>
          </a:p>
          <a:p>
            <a:r>
              <a:rPr lang="en-NZ" dirty="0" smtClean="0">
                <a:latin typeface="Candara" panose="020E0502030303020204" pitchFamily="34" charset="0"/>
              </a:rPr>
              <a:t>In fact, many people felt that the Germans were themselves operating a double standard</a:t>
            </a:r>
          </a:p>
          <a:p>
            <a:r>
              <a:rPr lang="en-NZ" dirty="0" smtClean="0">
                <a:latin typeface="Candara" panose="020E0502030303020204" pitchFamily="34" charset="0"/>
              </a:rPr>
              <a:t>They asked for fairer treatment but….</a:t>
            </a:r>
          </a:p>
          <a:p>
            <a:endParaRPr lang="en-NZ" dirty="0">
              <a:latin typeface="Candara" panose="020E0502030303020204" pitchFamily="34" charset="0"/>
            </a:endParaRPr>
          </a:p>
        </p:txBody>
      </p:sp>
    </p:spTree>
    <p:extLst>
      <p:ext uri="{BB962C8B-B14F-4D97-AF65-F5344CB8AC3E}">
        <p14:creationId xmlns:p14="http://schemas.microsoft.com/office/powerpoint/2010/main" val="3987401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latin typeface="Candara" panose="020E0502030303020204" pitchFamily="34" charset="0"/>
              </a:rPr>
              <a:t>1. Treaty of Brest-Litovsk, 1918</a:t>
            </a:r>
            <a:endParaRPr lang="en-NZ" dirty="0">
              <a:latin typeface="Candara" panose="020E0502030303020204" pitchFamily="34" charset="0"/>
            </a:endParaRPr>
          </a:p>
        </p:txBody>
      </p:sp>
      <p:sp>
        <p:nvSpPr>
          <p:cNvPr id="3" name="Content Placeholder 2"/>
          <p:cNvSpPr>
            <a:spLocks noGrp="1"/>
          </p:cNvSpPr>
          <p:nvPr>
            <p:ph idx="1"/>
          </p:nvPr>
        </p:nvSpPr>
        <p:spPr/>
        <p:txBody>
          <a:bodyPr/>
          <a:lstStyle/>
          <a:p>
            <a:r>
              <a:rPr lang="en-NZ" dirty="0" smtClean="0">
                <a:latin typeface="Candara" panose="020E0502030303020204" pitchFamily="34" charset="0"/>
              </a:rPr>
              <a:t>German-made treaty for its peace/victory over Russia in WWI</a:t>
            </a:r>
          </a:p>
          <a:p>
            <a:r>
              <a:rPr lang="en-NZ" dirty="0" smtClean="0">
                <a:latin typeface="Candara" panose="020E0502030303020204" pitchFamily="34" charset="0"/>
              </a:rPr>
              <a:t>Severe on Russia</a:t>
            </a:r>
          </a:p>
          <a:p>
            <a:r>
              <a:rPr lang="en-NZ" dirty="0" smtClean="0">
                <a:latin typeface="Candara" panose="020E0502030303020204" pitchFamily="34" charset="0"/>
              </a:rPr>
              <a:t>Land lost:</a:t>
            </a:r>
          </a:p>
          <a:p>
            <a:endParaRPr lang="en-NZ" dirty="0">
              <a:latin typeface="Candara" panose="020E0502030303020204" pitchFamily="34" charset="0"/>
            </a:endParaRPr>
          </a:p>
          <a:p>
            <a:pPr marL="0" indent="0">
              <a:buNone/>
            </a:pPr>
            <a:endParaRPr lang="en-NZ" dirty="0" smtClean="0">
              <a:latin typeface="Candara" panose="020E0502030303020204" pitchFamily="34" charset="0"/>
            </a:endParaRPr>
          </a:p>
          <a:p>
            <a:pPr marL="0" indent="0">
              <a:buNone/>
            </a:pPr>
            <a:endParaRPr lang="en-NZ" dirty="0">
              <a:latin typeface="Candara" panose="020E0502030303020204" pitchFamily="34" charset="0"/>
            </a:endParaRPr>
          </a:p>
          <a:p>
            <a:pPr marL="0" indent="0">
              <a:buNone/>
            </a:pPr>
            <a:endParaRPr lang="en-NZ" dirty="0" smtClean="0">
              <a:latin typeface="Candara" panose="020E0502030303020204" pitchFamily="34" charset="0"/>
            </a:endParaRPr>
          </a:p>
        </p:txBody>
      </p:sp>
      <p:pic>
        <p:nvPicPr>
          <p:cNvPr id="4" name="Picture 3"/>
          <p:cNvPicPr>
            <a:picLocks noChangeAspect="1"/>
          </p:cNvPicPr>
          <p:nvPr/>
        </p:nvPicPr>
        <p:blipFill>
          <a:blip r:embed="rId2"/>
          <a:stretch>
            <a:fillRect/>
          </a:stretch>
        </p:blipFill>
        <p:spPr>
          <a:xfrm>
            <a:off x="4281055" y="2516483"/>
            <a:ext cx="5957454" cy="4291555"/>
          </a:xfrm>
          <a:prstGeom prst="rect">
            <a:avLst/>
          </a:prstGeom>
        </p:spPr>
      </p:pic>
    </p:spTree>
    <p:extLst>
      <p:ext uri="{BB962C8B-B14F-4D97-AF65-F5344CB8AC3E}">
        <p14:creationId xmlns:p14="http://schemas.microsoft.com/office/powerpoint/2010/main" val="2420929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latin typeface="Candara" panose="020E0502030303020204" pitchFamily="34" charset="0"/>
              </a:rPr>
              <a:t>1. Treaty of Brest-Litovsk, 1918</a:t>
            </a:r>
            <a:endParaRPr lang="en-NZ" dirty="0">
              <a:latin typeface="Candara" panose="020E0502030303020204" pitchFamily="34" charset="0"/>
            </a:endParaRPr>
          </a:p>
        </p:txBody>
      </p:sp>
      <p:sp>
        <p:nvSpPr>
          <p:cNvPr id="3" name="Content Placeholder 2"/>
          <p:cNvSpPr>
            <a:spLocks noGrp="1"/>
          </p:cNvSpPr>
          <p:nvPr>
            <p:ph idx="1"/>
          </p:nvPr>
        </p:nvSpPr>
        <p:spPr/>
        <p:txBody>
          <a:bodyPr/>
          <a:lstStyle/>
          <a:p>
            <a:pPr marL="0" indent="0">
              <a:buNone/>
            </a:pPr>
            <a:r>
              <a:rPr lang="en-NZ" dirty="0" smtClean="0">
                <a:latin typeface="Candara" panose="020E0502030303020204" pitchFamily="34" charset="0"/>
              </a:rPr>
              <a:t>Russia lost </a:t>
            </a:r>
          </a:p>
          <a:p>
            <a:r>
              <a:rPr lang="en-NZ" dirty="0" smtClean="0">
                <a:latin typeface="Candara" panose="020E0502030303020204" pitchFamily="34" charset="0"/>
              </a:rPr>
              <a:t>34% of its population to Germany and Austria-Hungary</a:t>
            </a:r>
          </a:p>
          <a:p>
            <a:r>
              <a:rPr lang="en-NZ" dirty="0" smtClean="0">
                <a:latin typeface="Candara" panose="020E0502030303020204" pitchFamily="34" charset="0"/>
              </a:rPr>
              <a:t>32% of its agricultural land </a:t>
            </a:r>
          </a:p>
          <a:p>
            <a:r>
              <a:rPr lang="en-NZ" dirty="0" smtClean="0">
                <a:latin typeface="Candara" panose="020E0502030303020204" pitchFamily="34" charset="0"/>
              </a:rPr>
              <a:t>54% of its industry</a:t>
            </a:r>
          </a:p>
          <a:p>
            <a:r>
              <a:rPr lang="en-NZ" dirty="0" smtClean="0">
                <a:latin typeface="Candara" panose="020E0502030303020204" pitchFamily="34" charset="0"/>
              </a:rPr>
              <a:t>26% of its railways</a:t>
            </a:r>
          </a:p>
          <a:p>
            <a:r>
              <a:rPr lang="en-NZ" dirty="0" smtClean="0">
                <a:latin typeface="Candara" panose="020E0502030303020204" pitchFamily="34" charset="0"/>
              </a:rPr>
              <a:t>89% of is coalmines </a:t>
            </a:r>
          </a:p>
          <a:p>
            <a:endParaRPr lang="en-NZ" dirty="0">
              <a:latin typeface="Candara" panose="020E0502030303020204" pitchFamily="34" charset="0"/>
            </a:endParaRPr>
          </a:p>
          <a:p>
            <a:pPr marL="0" indent="0">
              <a:buNone/>
            </a:pPr>
            <a:r>
              <a:rPr lang="en-NZ" dirty="0" smtClean="0">
                <a:latin typeface="Candara" panose="020E0502030303020204" pitchFamily="34" charset="0"/>
              </a:rPr>
              <a:t>Russia forced to pay a fine of 300 million gold roubles</a:t>
            </a:r>
          </a:p>
          <a:p>
            <a:endParaRPr lang="en-NZ" dirty="0">
              <a:latin typeface="Candara" panose="020E0502030303020204" pitchFamily="34" charset="0"/>
            </a:endParaRPr>
          </a:p>
        </p:txBody>
      </p:sp>
    </p:spTree>
    <p:extLst>
      <p:ext uri="{BB962C8B-B14F-4D97-AF65-F5344CB8AC3E}">
        <p14:creationId xmlns:p14="http://schemas.microsoft.com/office/powerpoint/2010/main" val="536232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latin typeface="Candara" panose="020E0502030303020204" pitchFamily="34" charset="0"/>
            </a:endParaRPr>
          </a:p>
        </p:txBody>
      </p:sp>
      <p:sp>
        <p:nvSpPr>
          <p:cNvPr id="3" name="Content Placeholder 2"/>
          <p:cNvSpPr>
            <a:spLocks noGrp="1"/>
          </p:cNvSpPr>
          <p:nvPr>
            <p:ph idx="1"/>
          </p:nvPr>
        </p:nvSpPr>
        <p:spPr>
          <a:xfrm>
            <a:off x="838200" y="775854"/>
            <a:ext cx="10515600" cy="5971309"/>
          </a:xfrm>
        </p:spPr>
        <p:txBody>
          <a:bodyPr>
            <a:normAutofit lnSpcReduction="10000"/>
          </a:bodyPr>
          <a:lstStyle/>
          <a:p>
            <a:r>
              <a:rPr lang="en-NZ" dirty="0">
                <a:latin typeface="Candara" panose="020E0502030303020204" pitchFamily="34" charset="0"/>
              </a:rPr>
              <a:t>The Treaty the Germans forced on the Russians in early 1918 was harsher than the Treaty of Versailles</a:t>
            </a:r>
          </a:p>
          <a:p>
            <a:endParaRPr lang="en-NZ" dirty="0" smtClean="0">
              <a:latin typeface="Candara" panose="020E0502030303020204" pitchFamily="34" charset="0"/>
            </a:endParaRPr>
          </a:p>
          <a:p>
            <a:r>
              <a:rPr lang="en-NZ" dirty="0" smtClean="0">
                <a:latin typeface="Candara" panose="020E0502030303020204" pitchFamily="34" charset="0"/>
              </a:rPr>
              <a:t>From the point of view of the Allies this was proof of the evil ambitions of the German government </a:t>
            </a:r>
          </a:p>
          <a:p>
            <a:r>
              <a:rPr lang="en-NZ" dirty="0" smtClean="0">
                <a:latin typeface="Candara" panose="020E0502030303020204" pitchFamily="34" charset="0"/>
              </a:rPr>
              <a:t>They felt this is what the Germans would have done to them if it had won </a:t>
            </a:r>
          </a:p>
          <a:p>
            <a:endParaRPr lang="en-NZ" dirty="0" smtClean="0">
              <a:solidFill>
                <a:srgbClr val="00B0F0"/>
              </a:solidFill>
              <a:latin typeface="Candara" panose="020E0502030303020204" pitchFamily="34" charset="0"/>
            </a:endParaRPr>
          </a:p>
          <a:p>
            <a:pPr marL="0" indent="0">
              <a:buNone/>
            </a:pPr>
            <a:r>
              <a:rPr lang="en-NZ" dirty="0" smtClean="0">
                <a:solidFill>
                  <a:srgbClr val="00B0F0"/>
                </a:solidFill>
                <a:latin typeface="Candara" panose="020E0502030303020204" pitchFamily="34" charset="0"/>
              </a:rPr>
              <a:t>“To the Allied Powers the Treaty of Brest-Litovsk was almost as significant as to the Russians and Germans who signed it. The naked and brutal annexation [take-over of land] as practiced by a victorious Germany weakened the arguments of well-meaning but misguided pacifists in the countries of the Entente [Allies – Britain and France].” </a:t>
            </a:r>
          </a:p>
          <a:p>
            <a:pPr marL="0" indent="0" algn="r">
              <a:buNone/>
            </a:pPr>
            <a:r>
              <a:rPr lang="en-NZ" dirty="0" smtClean="0">
                <a:solidFill>
                  <a:srgbClr val="00B0F0"/>
                </a:solidFill>
                <a:latin typeface="Candara" panose="020E0502030303020204" pitchFamily="34" charset="0"/>
              </a:rPr>
              <a:t>An extract from Purnell’s History of the War, written in 1969.</a:t>
            </a:r>
            <a:endParaRPr lang="en-NZ" dirty="0">
              <a:solidFill>
                <a:srgbClr val="00B0F0"/>
              </a:solidFill>
              <a:latin typeface="Candara" panose="020E0502030303020204" pitchFamily="34" charset="0"/>
            </a:endParaRPr>
          </a:p>
        </p:txBody>
      </p:sp>
    </p:spTree>
    <p:extLst>
      <p:ext uri="{BB962C8B-B14F-4D97-AF65-F5344CB8AC3E}">
        <p14:creationId xmlns:p14="http://schemas.microsoft.com/office/powerpoint/2010/main" val="255184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latin typeface="Candara" panose="020E0502030303020204" pitchFamily="34" charset="0"/>
              </a:rPr>
              <a:t>2. The Mood in 1919</a:t>
            </a:r>
            <a:endParaRPr lang="en-NZ" dirty="0">
              <a:latin typeface="Candara" panose="020E0502030303020204" pitchFamily="34" charset="0"/>
            </a:endParaRPr>
          </a:p>
        </p:txBody>
      </p:sp>
      <p:sp>
        <p:nvSpPr>
          <p:cNvPr id="3" name="Content Placeholder 2"/>
          <p:cNvSpPr>
            <a:spLocks noGrp="1"/>
          </p:cNvSpPr>
          <p:nvPr>
            <p:ph idx="1"/>
          </p:nvPr>
        </p:nvSpPr>
        <p:spPr>
          <a:xfrm>
            <a:off x="512618" y="1825624"/>
            <a:ext cx="6608618" cy="4630593"/>
          </a:xfrm>
        </p:spPr>
        <p:txBody>
          <a:bodyPr>
            <a:normAutofit/>
          </a:bodyPr>
          <a:lstStyle/>
          <a:p>
            <a:r>
              <a:rPr lang="en-NZ" dirty="0" smtClean="0">
                <a:latin typeface="Candara" panose="020E0502030303020204" pitchFamily="34" charset="0"/>
              </a:rPr>
              <a:t>People in France and Britain felt Germany should be punished because of all the damage of the war:</a:t>
            </a:r>
          </a:p>
          <a:p>
            <a:endParaRPr lang="en-NZ" dirty="0">
              <a:latin typeface="Candara" panose="020E0502030303020204" pitchFamily="34" charset="0"/>
            </a:endParaRPr>
          </a:p>
          <a:p>
            <a:r>
              <a:rPr lang="en-NZ" dirty="0" smtClean="0">
                <a:latin typeface="Candara" panose="020E0502030303020204" pitchFamily="34" charset="0"/>
              </a:rPr>
              <a:t>Exhausted</a:t>
            </a:r>
          </a:p>
          <a:p>
            <a:r>
              <a:rPr lang="en-NZ" dirty="0" smtClean="0">
                <a:latin typeface="Candara" panose="020E0502030303020204" pitchFamily="34" charset="0"/>
              </a:rPr>
              <a:t>Economies in a bad state</a:t>
            </a:r>
          </a:p>
          <a:p>
            <a:r>
              <a:rPr lang="en-NZ" dirty="0" smtClean="0">
                <a:latin typeface="Candara" panose="020E0502030303020204" pitchFamily="34" charset="0"/>
              </a:rPr>
              <a:t>Total British and French casualties = 9 million</a:t>
            </a:r>
          </a:p>
          <a:p>
            <a:r>
              <a:rPr lang="en-NZ" dirty="0" smtClean="0">
                <a:latin typeface="Candara" panose="020E0502030303020204" pitchFamily="34" charset="0"/>
              </a:rPr>
              <a:t>Villages and towns in large areas of Belgium and France were devastated </a:t>
            </a:r>
            <a:endParaRPr lang="en-NZ" dirty="0">
              <a:latin typeface="Candara" panose="020E0502030303020204" pitchFamily="34" charset="0"/>
            </a:endParaRPr>
          </a:p>
        </p:txBody>
      </p:sp>
      <p:pic>
        <p:nvPicPr>
          <p:cNvPr id="4" name="Picture 3"/>
          <p:cNvPicPr>
            <a:picLocks noChangeAspect="1"/>
          </p:cNvPicPr>
          <p:nvPr/>
        </p:nvPicPr>
        <p:blipFill>
          <a:blip r:embed="rId2"/>
          <a:stretch>
            <a:fillRect/>
          </a:stretch>
        </p:blipFill>
        <p:spPr>
          <a:xfrm>
            <a:off x="7249758" y="2148321"/>
            <a:ext cx="4746245" cy="3476624"/>
          </a:xfrm>
          <a:prstGeom prst="rect">
            <a:avLst/>
          </a:prstGeom>
        </p:spPr>
      </p:pic>
    </p:spTree>
    <p:extLst>
      <p:ext uri="{BB962C8B-B14F-4D97-AF65-F5344CB8AC3E}">
        <p14:creationId xmlns:p14="http://schemas.microsoft.com/office/powerpoint/2010/main" val="113150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TotalTime>
  <Words>1066</Words>
  <Application>Microsoft Office PowerPoint</Application>
  <PresentationFormat>Widescreen</PresentationFormat>
  <Paragraphs>107</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Candara</vt:lpstr>
      <vt:lpstr>Office Theme</vt:lpstr>
      <vt:lpstr>Topic: Was the Treaty of Versailles Fair? The BIG Questions  What are arguments *for* the Treaty? What are arguments *against* the Treaty?</vt:lpstr>
      <vt:lpstr>Your task </vt:lpstr>
      <vt:lpstr>German reaction to the Treaty </vt:lpstr>
      <vt:lpstr>German reaction to the Treaty</vt:lpstr>
      <vt:lpstr>Double standards?</vt:lpstr>
      <vt:lpstr>1. Treaty of Brest-Litovsk, 1918</vt:lpstr>
      <vt:lpstr>1. Treaty of Brest-Litovsk, 1918</vt:lpstr>
      <vt:lpstr>PowerPoint Presentation</vt:lpstr>
      <vt:lpstr>2. The Mood in 1919</vt:lpstr>
      <vt:lpstr>3. Germany’s economic problems were partly self-inflicted </vt:lpstr>
      <vt:lpstr> Verdicts on the Treaty of Versailles</vt:lpstr>
      <vt:lpstr>Four views from Britain </vt:lpstr>
      <vt:lpstr>History judges….</vt:lpstr>
      <vt:lpstr>Quiz </vt:lpstr>
    </vt:vector>
  </TitlesOfParts>
  <Company>Ministry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Was the Treaty of Versailles Fair? The BIG Questions  What are arguments *for* the Treaty? What are arguments *against* the Treaty?</dc:title>
  <dc:creator>Nicole Greensides</dc:creator>
  <cp:lastModifiedBy>Nicole Greensides</cp:lastModifiedBy>
  <cp:revision>8</cp:revision>
  <dcterms:created xsi:type="dcterms:W3CDTF">2018-04-28T02:36:20Z</dcterms:created>
  <dcterms:modified xsi:type="dcterms:W3CDTF">2018-04-28T03:46:42Z</dcterms:modified>
</cp:coreProperties>
</file>